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6" r:id="rId2"/>
    <p:sldId id="337" r:id="rId3"/>
    <p:sldId id="342" r:id="rId4"/>
    <p:sldId id="341" r:id="rId5"/>
    <p:sldId id="340" r:id="rId6"/>
    <p:sldId id="339" r:id="rId7"/>
    <p:sldId id="338"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71" r:id="rId32"/>
    <p:sldId id="370" r:id="rId33"/>
    <p:sldId id="369" r:id="rId34"/>
    <p:sldId id="368" r:id="rId35"/>
    <p:sldId id="367" r:id="rId36"/>
    <p:sldId id="366" r:id="rId37"/>
    <p:sldId id="372" r:id="rId38"/>
    <p:sldId id="373" r:id="rId39"/>
    <p:sldId id="374" r:id="rId40"/>
    <p:sldId id="375" r:id="rId41"/>
    <p:sldId id="376" r:id="rId42"/>
    <p:sldId id="379" r:id="rId43"/>
    <p:sldId id="380" r:id="rId44"/>
    <p:sldId id="381" r:id="rId45"/>
    <p:sldId id="387" r:id="rId46"/>
    <p:sldId id="385" r:id="rId47"/>
    <p:sldId id="382" r:id="rId48"/>
    <p:sldId id="383" r:id="rId49"/>
    <p:sldId id="384" r:id="rId50"/>
    <p:sldId id="386" r:id="rId51"/>
    <p:sldId id="388" r:id="rId52"/>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751"/>
    <a:srgbClr val="7F7F7F"/>
    <a:srgbClr val="1F497D"/>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041" autoAdjust="0"/>
  </p:normalViewPr>
  <p:slideViewPr>
    <p:cSldViewPr snapToGrid="0">
      <p:cViewPr varScale="1">
        <p:scale>
          <a:sx n="87" d="100"/>
          <a:sy n="87" d="100"/>
        </p:scale>
        <p:origin x="1488" y="6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6/4/2018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38</a:t>
            </a:fld>
            <a:endParaRPr lang="en-US"/>
          </a:p>
        </p:txBody>
      </p:sp>
    </p:spTree>
    <p:extLst>
      <p:ext uri="{BB962C8B-B14F-4D97-AF65-F5344CB8AC3E}">
        <p14:creationId xmlns:p14="http://schemas.microsoft.com/office/powerpoint/2010/main" val="186110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33376F4E-0CC0-48CA-8B7E-32318E3399A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1F6F6D5-2900-4F33-AA61-8CB79168A715}"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DC6D4644-5025-4B18-8050-2AFA2F11A89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004C842B-6BEB-4CC0-9E7D-2B82AE79A493}"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2422BF-A1B3-44F8-85EA-ACDB4228048F}"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611E551-302D-4D8B-A0CD-1BF7AD1FA0B3}"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D82858D-5BD2-48C2-B570-61E1042BB9ED}" type="datetime1">
              <a:rPr lang="hr-HR" smtClean="0"/>
              <a:pPr>
                <a:defRPr/>
              </a:pPr>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8E9FDE3F-6E65-4676-ADDE-DCF2AEDBECB5}" type="datetime1">
              <a:rPr lang="hr-HR" smtClean="0"/>
              <a:pPr>
                <a:defRPr/>
              </a:pPr>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45BB27-1AFB-42D4-9201-AFB8DFE5D1A1}" type="datetime1">
              <a:rPr lang="hr-HR" smtClean="0"/>
              <a:pPr>
                <a:defRPr/>
              </a:pPr>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567CF2-3E28-4ED4-BC83-A9213803CF4E}"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E0D033-525C-40F7-90AA-1EB2854FCA36}"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59E224B-E8DB-4943-90D7-4DF911E0258D}" type="datetime1">
              <a:rPr lang="hr-HR" smtClean="0"/>
              <a:pPr>
                <a:defRPr/>
              </a:pPr>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p:spPr>
        <p:txBody>
          <a:bodyPr>
            <a:normAutofit/>
          </a:bodyPr>
          <a:lstStyle/>
          <a:p>
            <a:pPr algn="l"/>
            <a:endParaRPr lang="hr-HR" b="1"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757416" y="6649400"/>
            <a:ext cx="2378590" cy="397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00" dirty="0">
                <a:solidFill>
                  <a:schemeClr val="accent1">
                    <a:lumMod val="50000"/>
                  </a:schemeClr>
                </a:solidFill>
              </a:rPr>
              <a:t>This project is funded by the European Union</a:t>
            </a:r>
            <a:endParaRPr lang="en-GB" sz="9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4.3 </a:t>
            </a:r>
            <a:r>
              <a:rPr lang="en-GB" sz="2800" b="1" dirty="0">
                <a:solidFill>
                  <a:schemeClr val="tx2"/>
                </a:solidFill>
                <a:effectLst>
                  <a:glow>
                    <a:srgbClr val="7F7F7F">
                      <a:alpha val="35000"/>
                    </a:srgbClr>
                  </a:glow>
                </a:effectLst>
              </a:rPr>
              <a:t>AIR </a:t>
            </a:r>
            <a:r>
              <a:rPr lang="en-GB" sz="2800" b="1" dirty="0" smtClean="0">
                <a:solidFill>
                  <a:schemeClr val="tx2"/>
                </a:solidFill>
                <a:effectLst>
                  <a:glow>
                    <a:srgbClr val="7F7F7F">
                      <a:alpha val="35000"/>
                    </a:srgbClr>
                  </a:glow>
                </a:effectLst>
              </a:rPr>
              <a:t>QUALITY MONITORING STATE NETWORK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99849" cy="439123"/>
            <a:chOff x="71999" y="6334443"/>
            <a:chExt cx="48998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998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5" y="1600200"/>
            <a:ext cx="8058150" cy="4154984"/>
          </a:xfrm>
          <a:prstGeom prst="rect">
            <a:avLst/>
          </a:prstGeom>
          <a:noFill/>
        </p:spPr>
        <p:txBody>
          <a:bodyPr wrap="square" rtlCol="0">
            <a:spAutoFit/>
          </a:bodyPr>
          <a:lstStyle/>
          <a:p>
            <a:pPr>
              <a:buClr>
                <a:srgbClr val="FF0000"/>
              </a:buClr>
              <a:buFont typeface="Wingdings" pitchFamily="2" charset="2"/>
              <a:buChar char="§"/>
            </a:pPr>
            <a:r>
              <a:rPr lang="hr-HR" sz="2400" b="1" dirty="0" smtClean="0">
                <a:solidFill>
                  <a:schemeClr val="accent1">
                    <a:lumMod val="75000"/>
                  </a:schemeClr>
                </a:solidFill>
              </a:rPr>
              <a:t> </a:t>
            </a:r>
            <a:r>
              <a:rPr lang="en-GB" sz="2400" b="1" dirty="0" smtClean="0">
                <a:solidFill>
                  <a:schemeClr val="accent1">
                    <a:lumMod val="75000"/>
                  </a:schemeClr>
                </a:solidFill>
              </a:rPr>
              <a:t>For the purpose of air quality monitoring in zones (table 1) and </a:t>
            </a:r>
            <a:r>
              <a:rPr lang="en-GB" sz="2400" b="1" dirty="0">
                <a:solidFill>
                  <a:schemeClr val="accent1">
                    <a:lumMod val="75000"/>
                  </a:schemeClr>
                </a:solidFill>
              </a:rPr>
              <a:t>agglomerations </a:t>
            </a:r>
            <a:r>
              <a:rPr lang="en-GB" sz="2400" b="1" dirty="0" smtClean="0">
                <a:solidFill>
                  <a:schemeClr val="accent1">
                    <a:lumMod val="75000"/>
                  </a:schemeClr>
                </a:solidFill>
              </a:rPr>
              <a:t>(table 2 and fig. 3) air quality monitoring </a:t>
            </a:r>
            <a:r>
              <a:rPr lang="en-GB" sz="2400" b="1" dirty="0">
                <a:solidFill>
                  <a:schemeClr val="accent1">
                    <a:lumMod val="75000"/>
                  </a:schemeClr>
                </a:solidFill>
              </a:rPr>
              <a:t>network has been </a:t>
            </a:r>
            <a:r>
              <a:rPr lang="en-GB" sz="2400" b="1" dirty="0" smtClean="0">
                <a:solidFill>
                  <a:schemeClr val="accent1">
                    <a:lumMod val="75000"/>
                  </a:schemeClr>
                </a:solidFill>
              </a:rPr>
              <a:t>established  in Republic Croatia (the state  network).</a:t>
            </a:r>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a:t>
            </a:r>
            <a:r>
              <a:rPr lang="en-GB" sz="2400" b="1" dirty="0" smtClean="0">
                <a:solidFill>
                  <a:schemeClr val="accent1">
                    <a:lumMod val="75000"/>
                  </a:schemeClr>
                </a:solidFill>
              </a:rPr>
              <a:t>The state network is an integral part of the environment monitoring and is financed from the state budget.</a:t>
            </a:r>
            <a:endParaRPr lang="hr-HR" sz="2400" b="1" dirty="0" smtClean="0">
              <a:solidFill>
                <a:schemeClr val="accent1">
                  <a:lumMod val="75000"/>
                </a:schemeClr>
              </a:solidFill>
            </a:endParaRPr>
          </a:p>
          <a:p>
            <a:pPr>
              <a:buClr>
                <a:srgbClr val="FF0000"/>
              </a:buClr>
              <a:buFont typeface="Wingdings" pitchFamily="2" charset="2"/>
              <a:buChar char="§"/>
            </a:pPr>
            <a:r>
              <a:rPr lang="en-GB" sz="2400" b="1" dirty="0" smtClean="0">
                <a:solidFill>
                  <a:schemeClr val="accent1">
                    <a:lumMod val="75000"/>
                  </a:schemeClr>
                </a:solidFill>
              </a:rPr>
              <a:t>Air quality data from the state network are public, they are published on the Environmental Agency's website and are used for the purposes of the air quality reports and data exchange with the EU. These data are an integral part of the ait protection information system. </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54129" cy="439123"/>
            <a:chOff x="71999" y="6334443"/>
            <a:chExt cx="485412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5412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9697" name="Picture 1"/>
          <p:cNvPicPr>
            <a:picLocks noChangeAspect="1" noChangeArrowheads="1"/>
          </p:cNvPicPr>
          <p:nvPr/>
        </p:nvPicPr>
        <p:blipFill>
          <a:blip r:embed="rId4" cstate="print"/>
          <a:srcRect/>
          <a:stretch>
            <a:fillRect/>
          </a:stretch>
        </p:blipFill>
        <p:spPr bwMode="auto">
          <a:xfrm>
            <a:off x="1101727" y="1897249"/>
            <a:ext cx="6861173" cy="4819465"/>
          </a:xfrm>
          <a:prstGeom prst="rect">
            <a:avLst/>
          </a:prstGeom>
          <a:noFill/>
          <a:ln w="9525">
            <a:noFill/>
            <a:miter lim="800000"/>
            <a:headEnd/>
            <a:tailEnd/>
          </a:ln>
          <a:effectLst/>
        </p:spPr>
      </p:pic>
      <p:sp>
        <p:nvSpPr>
          <p:cNvPr id="12" name="TextBox 11"/>
          <p:cNvSpPr txBox="1"/>
          <p:nvPr/>
        </p:nvSpPr>
        <p:spPr>
          <a:xfrm>
            <a:off x="814197" y="1334248"/>
            <a:ext cx="7296150" cy="400110"/>
          </a:xfrm>
          <a:prstGeom prst="rect">
            <a:avLst/>
          </a:prstGeom>
          <a:noFill/>
        </p:spPr>
        <p:txBody>
          <a:bodyPr wrap="square" rtlCol="0">
            <a:spAutoFit/>
          </a:bodyPr>
          <a:lstStyle/>
          <a:p>
            <a:pPr algn="ctr"/>
            <a:r>
              <a:rPr lang="en-GB" sz="2000" b="1" dirty="0" smtClean="0">
                <a:solidFill>
                  <a:schemeClr val="accent1">
                    <a:lumMod val="75000"/>
                  </a:schemeClr>
                </a:solidFill>
              </a:rPr>
              <a:t>Table 1. The classification of the zones in the Republic of Croatia</a:t>
            </a:r>
            <a:endParaRPr lang="hr-HR" sz="20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01017" cy="439123"/>
            <a:chOff x="71999" y="6334443"/>
            <a:chExt cx="510101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0101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8673" name="Picture 1"/>
          <p:cNvPicPr>
            <a:picLocks noChangeAspect="1" noChangeArrowheads="1"/>
          </p:cNvPicPr>
          <p:nvPr/>
        </p:nvPicPr>
        <p:blipFill>
          <a:blip r:embed="rId4" cstate="print"/>
          <a:srcRect/>
          <a:stretch>
            <a:fillRect/>
          </a:stretch>
        </p:blipFill>
        <p:spPr bwMode="auto">
          <a:xfrm>
            <a:off x="735848" y="2185988"/>
            <a:ext cx="7728722" cy="3262312"/>
          </a:xfrm>
          <a:prstGeom prst="rect">
            <a:avLst/>
          </a:prstGeom>
          <a:noFill/>
          <a:ln w="9525">
            <a:noFill/>
            <a:miter lim="800000"/>
            <a:headEnd/>
            <a:tailEnd/>
          </a:ln>
          <a:effectLst/>
        </p:spPr>
      </p:pic>
      <p:sp>
        <p:nvSpPr>
          <p:cNvPr id="10" name="TextBox 9"/>
          <p:cNvSpPr txBox="1"/>
          <p:nvPr/>
        </p:nvSpPr>
        <p:spPr>
          <a:xfrm>
            <a:off x="952134" y="1469462"/>
            <a:ext cx="7296150" cy="400110"/>
          </a:xfrm>
          <a:prstGeom prst="rect">
            <a:avLst/>
          </a:prstGeom>
          <a:noFill/>
        </p:spPr>
        <p:txBody>
          <a:bodyPr wrap="square" rtlCol="0">
            <a:spAutoFit/>
          </a:bodyPr>
          <a:lstStyle/>
          <a:p>
            <a:pPr algn="ctr"/>
            <a:r>
              <a:rPr lang="en-GB" sz="2000" b="1" dirty="0" smtClean="0">
                <a:solidFill>
                  <a:schemeClr val="accent1">
                    <a:lumMod val="75000"/>
                  </a:schemeClr>
                </a:solidFill>
              </a:rPr>
              <a:t>Table 2. Classification of agglomeration in the Republic of Croatia</a:t>
            </a:r>
            <a:endParaRPr lang="hr-HR" sz="20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21594" cy="439123"/>
            <a:chOff x="71999" y="6334443"/>
            <a:chExt cx="5221594"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21594"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 y="1496159"/>
            <a:ext cx="5407333" cy="4847491"/>
          </a:xfrm>
          <a:prstGeom prst="rect">
            <a:avLst/>
          </a:prstGeom>
          <a:noFill/>
          <a:ln>
            <a:noFill/>
          </a:ln>
        </p:spPr>
      </p:pic>
      <p:sp>
        <p:nvSpPr>
          <p:cNvPr id="10" name="TextBox 9"/>
          <p:cNvSpPr txBox="1"/>
          <p:nvPr/>
        </p:nvSpPr>
        <p:spPr>
          <a:xfrm>
            <a:off x="5648325" y="2419350"/>
            <a:ext cx="3305175" cy="2308324"/>
          </a:xfrm>
          <a:prstGeom prst="rect">
            <a:avLst/>
          </a:prstGeom>
          <a:noFill/>
        </p:spPr>
        <p:txBody>
          <a:bodyPr wrap="square" rtlCol="0">
            <a:spAutoFit/>
          </a:bodyPr>
          <a:lstStyle/>
          <a:p>
            <a:r>
              <a:rPr lang="en-GB" sz="2400" b="1" dirty="0" smtClean="0">
                <a:solidFill>
                  <a:schemeClr val="accent1">
                    <a:lumMod val="75000"/>
                  </a:schemeClr>
                </a:solidFill>
              </a:rPr>
              <a:t>Figure 3. Zones and agglomerations for the monitoring and evaluation of air quality in the Republic of Croatia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28449" cy="439123"/>
            <a:chOff x="71999" y="6334443"/>
            <a:chExt cx="51284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42925" y="1514475"/>
            <a:ext cx="8343900" cy="4401205"/>
          </a:xfrm>
          <a:prstGeom prst="rect">
            <a:avLst/>
          </a:prstGeom>
          <a:noFill/>
        </p:spPr>
        <p:txBody>
          <a:bodyPr wrap="square" rtlCol="0">
            <a:spAutoFit/>
          </a:bodyPr>
          <a:lstStyle/>
          <a:p>
            <a:r>
              <a:rPr lang="en-GB" sz="2000" b="1" dirty="0">
                <a:solidFill>
                  <a:schemeClr val="accent1">
                    <a:lumMod val="75000"/>
                  </a:schemeClr>
                </a:solidFill>
              </a:rPr>
              <a:t>The public network is designed to provide information on levels of air pollution in all zones and agglomerations</a:t>
            </a:r>
            <a:r>
              <a:rPr lang="en-GB" sz="2000" b="1" dirty="0" smtClean="0">
                <a:solidFill>
                  <a:schemeClr val="accent1">
                    <a:lumMod val="75000"/>
                  </a:schemeClr>
                </a:solidFill>
              </a:rPr>
              <a:t>. </a:t>
            </a:r>
            <a:endParaRPr lang="hr-HR" sz="2000" b="1" dirty="0" smtClean="0">
              <a:solidFill>
                <a:schemeClr val="accent1">
                  <a:lumMod val="75000"/>
                </a:schemeClr>
              </a:solidFill>
            </a:endParaRPr>
          </a:p>
          <a:p>
            <a:r>
              <a:rPr lang="en-GB" sz="2000" b="1" dirty="0">
                <a:solidFill>
                  <a:schemeClr val="accent1">
                    <a:lumMod val="75000"/>
                  </a:schemeClr>
                </a:solidFill>
              </a:rPr>
              <a:t>The Regulation on the establishment of a list of measuring </a:t>
            </a:r>
            <a:r>
              <a:rPr lang="en-GB" sz="2000" b="1" dirty="0" smtClean="0">
                <a:solidFill>
                  <a:schemeClr val="accent1">
                    <a:lumMod val="75000"/>
                  </a:schemeClr>
                </a:solidFill>
              </a:rPr>
              <a:t>points </a:t>
            </a:r>
            <a:r>
              <a:rPr lang="en-GB" sz="2000" b="1" dirty="0">
                <a:solidFill>
                  <a:schemeClr val="accent1">
                    <a:lumMod val="75000"/>
                  </a:schemeClr>
                </a:solidFill>
              </a:rPr>
              <a:t>for the monitoring of concentrations of certain pollutants in the air and the location of measurement stations in the national network for the continuous monitoring of air quality (Official Gazette 65/16) establishes a list of </a:t>
            </a:r>
            <a:r>
              <a:rPr lang="en-GB" sz="2000" b="1" dirty="0" smtClean="0">
                <a:solidFill>
                  <a:schemeClr val="accent1">
                    <a:lumMod val="75000"/>
                  </a:schemeClr>
                </a:solidFill>
              </a:rPr>
              <a:t>measuring locations </a:t>
            </a:r>
            <a:r>
              <a:rPr lang="en-GB" sz="2000" b="1" dirty="0">
                <a:solidFill>
                  <a:schemeClr val="accent1">
                    <a:lumMod val="75000"/>
                  </a:schemeClr>
                </a:solidFill>
              </a:rPr>
              <a:t>for the </a:t>
            </a:r>
            <a:r>
              <a:rPr lang="en-GB" sz="2000" b="1" dirty="0" smtClean="0">
                <a:solidFill>
                  <a:schemeClr val="accent1">
                    <a:lumMod val="75000"/>
                  </a:schemeClr>
                </a:solidFill>
              </a:rPr>
              <a:t>monitoring of pollutants concentration in </a:t>
            </a:r>
            <a:r>
              <a:rPr lang="en-GB" sz="2000" b="1" dirty="0">
                <a:solidFill>
                  <a:schemeClr val="accent1">
                    <a:lumMod val="75000"/>
                  </a:schemeClr>
                </a:solidFill>
              </a:rPr>
              <a:t>the air: </a:t>
            </a:r>
            <a:r>
              <a:rPr lang="en-GB" sz="2000" b="1" dirty="0" smtClean="0">
                <a:solidFill>
                  <a:schemeClr val="accent1">
                    <a:lumMod val="75000"/>
                  </a:schemeClr>
                </a:solidFill>
              </a:rPr>
              <a:t>sulphur dioxide, </a:t>
            </a:r>
            <a:r>
              <a:rPr lang="en-GB" sz="2000" b="1" dirty="0">
                <a:solidFill>
                  <a:schemeClr val="accent1">
                    <a:lumMod val="75000"/>
                  </a:schemeClr>
                </a:solidFill>
              </a:rPr>
              <a:t>nitrogen </a:t>
            </a:r>
            <a:r>
              <a:rPr lang="en-GB" sz="2000" b="1" dirty="0" smtClean="0">
                <a:solidFill>
                  <a:schemeClr val="accent1">
                    <a:lumMod val="75000"/>
                  </a:schemeClr>
                </a:solidFill>
              </a:rPr>
              <a:t>dioxides </a:t>
            </a:r>
            <a:r>
              <a:rPr lang="en-GB" sz="2000" b="1" dirty="0">
                <a:solidFill>
                  <a:schemeClr val="accent1">
                    <a:lumMod val="75000"/>
                  </a:schemeClr>
                </a:solidFill>
              </a:rPr>
              <a:t>and nitrogen oxides, PM10 and PM2,5, lead, benzene, carbon monoxide, ground-level ozone and precursors of ground-level ozone, arsenic, cadmium, mercury, nickel, benzo (a) </a:t>
            </a:r>
            <a:r>
              <a:rPr lang="en-GB" sz="2000" b="1" dirty="0" err="1">
                <a:solidFill>
                  <a:schemeClr val="accent1">
                    <a:lumMod val="75000"/>
                  </a:schemeClr>
                </a:solidFill>
              </a:rPr>
              <a:t>pyrene</a:t>
            </a:r>
            <a:r>
              <a:rPr lang="en-GB" sz="2000" b="1" dirty="0">
                <a:solidFill>
                  <a:schemeClr val="accent1">
                    <a:lumMod val="75000"/>
                  </a:schemeClr>
                </a:solidFill>
              </a:rPr>
              <a:t> and other polycyclic aromatic hydrocarbons in air.</a:t>
            </a:r>
            <a:endParaRPr lang="hr-HR" sz="2000" b="1" dirty="0" smtClean="0">
              <a:solidFill>
                <a:schemeClr val="accent1">
                  <a:lumMod val="75000"/>
                </a:schemeClr>
              </a:solidFill>
            </a:endParaRPr>
          </a:p>
          <a:p>
            <a:r>
              <a:rPr lang="en-GB" sz="2000" b="1" dirty="0" smtClean="0">
                <a:solidFill>
                  <a:schemeClr val="accent1">
                    <a:lumMod val="75000"/>
                  </a:schemeClr>
                </a:solidFill>
              </a:rPr>
              <a:t>This regulation also establishes the location of measuring stations in the state network for permanent monitoring of air quality in zones and agglomerations, Table 3. and Figure 4.</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65025" cy="439123"/>
            <a:chOff x="71999" y="6334443"/>
            <a:chExt cx="516502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6502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5602" name="Picture 2"/>
          <p:cNvPicPr>
            <a:picLocks noChangeAspect="1" noChangeArrowheads="1"/>
          </p:cNvPicPr>
          <p:nvPr/>
        </p:nvPicPr>
        <p:blipFill>
          <a:blip r:embed="rId4" cstate="print"/>
          <a:srcRect/>
          <a:stretch>
            <a:fillRect/>
          </a:stretch>
        </p:blipFill>
        <p:spPr bwMode="auto">
          <a:xfrm>
            <a:off x="1775383" y="2177944"/>
            <a:ext cx="5862079" cy="4213332"/>
          </a:xfrm>
          <a:prstGeom prst="rect">
            <a:avLst/>
          </a:prstGeom>
          <a:noFill/>
          <a:ln w="9525">
            <a:noFill/>
            <a:miter lim="800000"/>
            <a:headEnd/>
            <a:tailEnd/>
          </a:ln>
        </p:spPr>
      </p:pic>
      <p:sp>
        <p:nvSpPr>
          <p:cNvPr id="12" name="TextBox 11"/>
          <p:cNvSpPr txBox="1"/>
          <p:nvPr/>
        </p:nvSpPr>
        <p:spPr>
          <a:xfrm>
            <a:off x="190500" y="1314450"/>
            <a:ext cx="8743950" cy="830997"/>
          </a:xfrm>
          <a:prstGeom prst="rect">
            <a:avLst/>
          </a:prstGeom>
          <a:noFill/>
        </p:spPr>
        <p:txBody>
          <a:bodyPr wrap="square" rtlCol="0">
            <a:spAutoFit/>
          </a:bodyPr>
          <a:lstStyle/>
          <a:p>
            <a:pPr algn="ctr"/>
            <a:r>
              <a:rPr lang="en-GB" sz="2400" b="1" dirty="0" smtClean="0">
                <a:solidFill>
                  <a:schemeClr val="accent1">
                    <a:lumMod val="75000"/>
                  </a:schemeClr>
                </a:solidFill>
              </a:rPr>
              <a:t>Table 3. The location of measuring stations in the air quality monitoring state network </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19305" cy="439123"/>
            <a:chOff x="71999" y="6334443"/>
            <a:chExt cx="51193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93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4577" name="Picture 1"/>
          <p:cNvPicPr>
            <a:picLocks noChangeAspect="1" noChangeArrowheads="1"/>
          </p:cNvPicPr>
          <p:nvPr/>
        </p:nvPicPr>
        <p:blipFill>
          <a:blip r:embed="rId4" cstate="print"/>
          <a:srcRect/>
          <a:stretch>
            <a:fillRect/>
          </a:stretch>
        </p:blipFill>
        <p:spPr bwMode="auto">
          <a:xfrm>
            <a:off x="1395742" y="2281238"/>
            <a:ext cx="6627483" cy="3462337"/>
          </a:xfrm>
          <a:prstGeom prst="rect">
            <a:avLst/>
          </a:prstGeom>
          <a:noFill/>
          <a:ln w="9525">
            <a:noFill/>
            <a:miter lim="800000"/>
            <a:headEnd/>
            <a:tailEnd/>
          </a:ln>
        </p:spPr>
      </p:pic>
      <p:sp>
        <p:nvSpPr>
          <p:cNvPr id="10" name="TextBox 9"/>
          <p:cNvSpPr txBox="1"/>
          <p:nvPr/>
        </p:nvSpPr>
        <p:spPr>
          <a:xfrm>
            <a:off x="190500" y="1314450"/>
            <a:ext cx="8743950" cy="830997"/>
          </a:xfrm>
          <a:prstGeom prst="rect">
            <a:avLst/>
          </a:prstGeom>
          <a:noFill/>
        </p:spPr>
        <p:txBody>
          <a:bodyPr wrap="square" rtlCol="0">
            <a:spAutoFit/>
          </a:bodyPr>
          <a:lstStyle/>
          <a:p>
            <a:pPr algn="ctr"/>
            <a:r>
              <a:rPr lang="en-GB" sz="2400" b="1" dirty="0">
                <a:solidFill>
                  <a:schemeClr val="accent1">
                    <a:lumMod val="75000"/>
                  </a:schemeClr>
                </a:solidFill>
              </a:rPr>
              <a:t>Table 3. The location of measuring stations in the air quality monitoring state network (continuation)</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32770" name="Picture 2"/>
          <p:cNvPicPr>
            <a:picLocks noChangeAspect="1" noChangeArrowheads="1"/>
          </p:cNvPicPr>
          <p:nvPr/>
        </p:nvPicPr>
        <p:blipFill>
          <a:blip r:embed="rId4" cstate="print"/>
          <a:srcRect/>
          <a:stretch>
            <a:fillRect/>
          </a:stretch>
        </p:blipFill>
        <p:spPr bwMode="auto">
          <a:xfrm>
            <a:off x="514350" y="2262188"/>
            <a:ext cx="7961313" cy="3305175"/>
          </a:xfrm>
          <a:prstGeom prst="rect">
            <a:avLst/>
          </a:prstGeom>
          <a:noFill/>
          <a:ln w="9525">
            <a:noFill/>
            <a:miter lim="800000"/>
            <a:headEnd/>
            <a:tailEnd/>
          </a:ln>
        </p:spPr>
      </p:pic>
      <p:sp>
        <p:nvSpPr>
          <p:cNvPr id="10" name="TextBox 9"/>
          <p:cNvSpPr txBox="1"/>
          <p:nvPr/>
        </p:nvSpPr>
        <p:spPr>
          <a:xfrm>
            <a:off x="200025" y="1476375"/>
            <a:ext cx="8743950" cy="830997"/>
          </a:xfrm>
          <a:prstGeom prst="rect">
            <a:avLst/>
          </a:prstGeom>
          <a:solidFill>
            <a:schemeClr val="bg1"/>
          </a:solidFill>
        </p:spPr>
        <p:txBody>
          <a:bodyPr wrap="square" rtlCol="0">
            <a:spAutoFit/>
          </a:bodyPr>
          <a:lstStyle/>
          <a:p>
            <a:pPr algn="ctr"/>
            <a:r>
              <a:rPr lang="en-GB" sz="2400" b="1" dirty="0">
                <a:solidFill>
                  <a:schemeClr val="accent1">
                    <a:lumMod val="75000"/>
                  </a:schemeClr>
                </a:solidFill>
              </a:rPr>
              <a:t>Table 3. The location of measuring stations in the air quality monitoring state network </a:t>
            </a:r>
            <a:r>
              <a:rPr lang="en-GB" sz="2400" b="1" dirty="0" smtClean="0">
                <a:solidFill>
                  <a:schemeClr val="accent1">
                    <a:lumMod val="75000"/>
                  </a:schemeClr>
                </a:solidFill>
              </a:rPr>
              <a:t>(</a:t>
            </a:r>
            <a:r>
              <a:rPr lang="en-GB" sz="2400" b="1" dirty="0">
                <a:solidFill>
                  <a:schemeClr val="accent1">
                    <a:lumMod val="75000"/>
                  </a:schemeClr>
                </a:solidFill>
              </a:rPr>
              <a:t>continuation</a:t>
            </a:r>
            <a:r>
              <a:rPr lang="en-GB" sz="2400" b="1" dirty="0" smtClean="0">
                <a:solidFill>
                  <a:schemeClr val="accent1">
                    <a:lumMod val="75000"/>
                  </a:schemeClr>
                </a:solidFill>
              </a:rPr>
              <a:t>)</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33794" name="Picture 2"/>
          <p:cNvPicPr>
            <a:picLocks noChangeAspect="1" noChangeArrowheads="1"/>
          </p:cNvPicPr>
          <p:nvPr/>
        </p:nvPicPr>
        <p:blipFill>
          <a:blip r:embed="rId4" cstate="print"/>
          <a:srcRect/>
          <a:stretch>
            <a:fillRect/>
          </a:stretch>
        </p:blipFill>
        <p:spPr bwMode="auto">
          <a:xfrm>
            <a:off x="877376" y="2476501"/>
            <a:ext cx="7026787" cy="3629024"/>
          </a:xfrm>
          <a:prstGeom prst="rect">
            <a:avLst/>
          </a:prstGeom>
          <a:noFill/>
          <a:ln w="9525">
            <a:noFill/>
            <a:miter lim="800000"/>
            <a:headEnd/>
            <a:tailEnd/>
          </a:ln>
        </p:spPr>
      </p:pic>
      <p:sp>
        <p:nvSpPr>
          <p:cNvPr id="10" name="TextBox 9"/>
          <p:cNvSpPr txBox="1"/>
          <p:nvPr/>
        </p:nvSpPr>
        <p:spPr>
          <a:xfrm>
            <a:off x="200025" y="1476375"/>
            <a:ext cx="8743950" cy="830997"/>
          </a:xfrm>
          <a:prstGeom prst="rect">
            <a:avLst/>
          </a:prstGeom>
          <a:solidFill>
            <a:schemeClr val="bg1"/>
          </a:solidFill>
        </p:spPr>
        <p:txBody>
          <a:bodyPr wrap="square" rtlCol="0">
            <a:spAutoFit/>
          </a:bodyPr>
          <a:lstStyle/>
          <a:p>
            <a:pPr algn="ctr"/>
            <a:r>
              <a:rPr lang="en-GB" sz="2400" b="1" dirty="0">
                <a:solidFill>
                  <a:schemeClr val="accent1">
                    <a:lumMod val="75000"/>
                  </a:schemeClr>
                </a:solidFill>
              </a:rPr>
              <a:t>Table 3. The location of measuring stations in the air quality monitoring state network </a:t>
            </a:r>
            <a:r>
              <a:rPr lang="en-GB" sz="2400" b="1" dirty="0" smtClean="0">
                <a:solidFill>
                  <a:schemeClr val="accent1">
                    <a:lumMod val="75000"/>
                  </a:schemeClr>
                </a:solidFill>
              </a:rPr>
              <a:t>(</a:t>
            </a:r>
            <a:r>
              <a:rPr lang="en-GB" sz="2400" b="1" dirty="0">
                <a:solidFill>
                  <a:schemeClr val="accent1">
                    <a:lumMod val="75000"/>
                  </a:schemeClr>
                </a:solidFill>
              </a:rPr>
              <a:t>continuation</a:t>
            </a:r>
            <a:r>
              <a:rPr lang="en-GB" sz="2400" b="1" dirty="0" smtClean="0">
                <a:solidFill>
                  <a:schemeClr val="accent1">
                    <a:lumMod val="75000"/>
                  </a:schemeClr>
                </a:solidFill>
              </a:rPr>
              <a:t>)</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384481" cy="439123"/>
            <a:chOff x="71999" y="6334443"/>
            <a:chExt cx="53844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844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450" y="1661235"/>
            <a:ext cx="5396372" cy="4272839"/>
          </a:xfrm>
          <a:prstGeom prst="rect">
            <a:avLst/>
          </a:prstGeom>
          <a:noFill/>
          <a:ln>
            <a:noFill/>
          </a:ln>
        </p:spPr>
      </p:pic>
      <p:sp>
        <p:nvSpPr>
          <p:cNvPr id="10" name="TextBox 9"/>
          <p:cNvSpPr txBox="1"/>
          <p:nvPr/>
        </p:nvSpPr>
        <p:spPr>
          <a:xfrm>
            <a:off x="5600700" y="2238375"/>
            <a:ext cx="3305175" cy="2677656"/>
          </a:xfrm>
          <a:prstGeom prst="rect">
            <a:avLst/>
          </a:prstGeom>
          <a:noFill/>
        </p:spPr>
        <p:txBody>
          <a:bodyPr wrap="square" rtlCol="0">
            <a:spAutoFit/>
          </a:bodyPr>
          <a:lstStyle/>
          <a:p>
            <a:endParaRPr lang="hr-HR" sz="2400" dirty="0" smtClean="0">
              <a:solidFill>
                <a:schemeClr val="accent1">
                  <a:lumMod val="75000"/>
                </a:schemeClr>
              </a:solidFill>
            </a:endParaRPr>
          </a:p>
          <a:p>
            <a:r>
              <a:rPr lang="en-GB" sz="2400" b="1" dirty="0" smtClean="0">
                <a:solidFill>
                  <a:schemeClr val="accent1">
                    <a:lumMod val="75000"/>
                  </a:schemeClr>
                </a:solidFill>
              </a:rPr>
              <a:t>Fig. 4.  Sate network for air quality monitoring without the stations from local networks that are currently being used.</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err="1" smtClean="0">
                <a:solidFill>
                  <a:schemeClr val="tx2"/>
                </a:solidFill>
                <a:effectLst>
                  <a:glow rad="228600">
                    <a:schemeClr val="bg1">
                      <a:lumMod val="50000"/>
                      <a:alpha val="20000"/>
                    </a:schemeClr>
                  </a:glow>
                </a:effectLst>
              </a:rPr>
              <a:t>Theme</a:t>
            </a:r>
            <a:r>
              <a:rPr lang="hr-HR" sz="3600" b="1" dirty="0" smtClean="0">
                <a:solidFill>
                  <a:schemeClr val="tx2"/>
                </a:solidFill>
                <a:effectLst>
                  <a:glow rad="228600">
                    <a:schemeClr val="bg1">
                      <a:lumMod val="50000"/>
                      <a:alpha val="20000"/>
                    </a:schemeClr>
                  </a:glow>
                </a:effectLst>
              </a:rPr>
              <a:t> 4: Network</a:t>
            </a:r>
            <a:r>
              <a:rPr lang="en-GB" sz="3600" b="1" dirty="0" smtClean="0">
                <a:solidFill>
                  <a:schemeClr val="tx2"/>
                </a:solidFill>
                <a:effectLst>
                  <a:glow rad="228600">
                    <a:schemeClr val="bg1">
                      <a:lumMod val="50000"/>
                      <a:alpha val="20000"/>
                    </a:schemeClr>
                  </a:glow>
                </a:effectLst>
              </a:rPr>
              <a:t>s</a:t>
            </a:r>
            <a:endParaRPr lang="hr-HR" sz="3600" b="1" dirty="0" smtClean="0">
              <a:solidFill>
                <a:schemeClr val="tx2"/>
              </a:solidFill>
              <a:effectLst>
                <a:glow rad="228600">
                  <a:schemeClr val="bg1">
                    <a:lumMod val="50000"/>
                    <a:alpha val="20000"/>
                  </a:schemeClr>
                </a:glow>
              </a:effectLst>
            </a:endParaRPr>
          </a:p>
        </p:txBody>
      </p:sp>
      <p:grpSp>
        <p:nvGrpSpPr>
          <p:cNvPr id="12" name="Group 3"/>
          <p:cNvGrpSpPr>
            <a:grpSpLocks/>
          </p:cNvGrpSpPr>
          <p:nvPr/>
        </p:nvGrpSpPr>
        <p:grpSpPr bwMode="auto">
          <a:xfrm>
            <a:off x="1152525" y="882831"/>
            <a:ext cx="5903288" cy="664979"/>
            <a:chOff x="14858" y="6098313"/>
            <a:chExt cx="5903335"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4006257" cy="265476"/>
            </a:xfrm>
            <a:prstGeom prst="rect">
              <a:avLst/>
            </a:prstGeom>
          </p:spPr>
          <p:txBody>
            <a:bodyPr wrap="none">
              <a:spAutoFit/>
            </a:bodyPr>
            <a:lstStyle/>
            <a:p>
              <a:r>
                <a:rPr lang="en-GB" sz="1200" dirty="0" smtClean="0">
                  <a:solidFill>
                    <a:srgbClr val="7F7F7F"/>
                  </a:solidFill>
                  <a:latin typeface="Arial" charset="0"/>
                </a:rPr>
                <a:t>Energy Research and Environmental Protection Institute</a:t>
              </a:r>
              <a:endParaRPr lang="hr-HR"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sv-SE" b="1" dirty="0">
                <a:solidFill>
                  <a:schemeClr val="tx1">
                    <a:lumMod val="65000"/>
                    <a:lumOff val="35000"/>
                  </a:schemeClr>
                </a:solidFill>
                <a:effectLst>
                  <a:glow>
                    <a:srgbClr val="7F7F7F">
                      <a:alpha val="20000"/>
                    </a:srgbClr>
                  </a:glow>
                </a:effectLst>
              </a:rPr>
              <a:t>Mato Papić dipl. ing. stroj.</a:t>
            </a:r>
          </a:p>
          <a:p>
            <a:pPr algn="ctr"/>
            <a:r>
              <a:rPr lang="sv-SE" b="1" dirty="0">
                <a:solidFill>
                  <a:schemeClr val="tx1">
                    <a:lumMod val="65000"/>
                    <a:lumOff val="35000"/>
                  </a:schemeClr>
                </a:solidFill>
                <a:effectLst>
                  <a:glow>
                    <a:srgbClr val="7F7F7F">
                      <a:alpha val="20000"/>
                    </a:srgbClr>
                  </a:glow>
                </a:effectLst>
              </a:rPr>
              <a:t>Bojan Abramović dipl. ing. stroj.</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735257" cy="439123"/>
            <a:chOff x="71999" y="6334443"/>
            <a:chExt cx="47352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7352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47700" y="1514475"/>
            <a:ext cx="8001000" cy="3785652"/>
          </a:xfrm>
          <a:prstGeom prst="rect">
            <a:avLst/>
          </a:prstGeom>
          <a:noFill/>
        </p:spPr>
        <p:txBody>
          <a:bodyPr wrap="square" rtlCol="0">
            <a:spAutoFit/>
          </a:bodyPr>
          <a:lstStyle/>
          <a:p>
            <a:r>
              <a:rPr lang="en-GB" sz="2400" b="1" dirty="0" smtClean="0">
                <a:solidFill>
                  <a:schemeClr val="accent1">
                    <a:lumMod val="75000"/>
                  </a:schemeClr>
                </a:solidFill>
              </a:rPr>
              <a:t>The Air </a:t>
            </a:r>
            <a:r>
              <a:rPr lang="en-GB" sz="2400" b="1" dirty="0">
                <a:solidFill>
                  <a:schemeClr val="accent1">
                    <a:lumMod val="75000"/>
                  </a:schemeClr>
                </a:solidFill>
              </a:rPr>
              <a:t>Quality Monitoring Program </a:t>
            </a:r>
            <a:r>
              <a:rPr lang="en-GB" sz="2400" b="1" dirty="0" smtClean="0">
                <a:solidFill>
                  <a:schemeClr val="accent1">
                    <a:lumMod val="75000"/>
                  </a:schemeClr>
                </a:solidFill>
              </a:rPr>
              <a:t>in the state network (</a:t>
            </a:r>
            <a:r>
              <a:rPr lang="en-GB" sz="2400" b="1" dirty="0">
                <a:solidFill>
                  <a:schemeClr val="accent1">
                    <a:lumMod val="75000"/>
                  </a:schemeClr>
                </a:solidFill>
              </a:rPr>
              <a:t>Official Gazette 73/16) defines all measurements in the national </a:t>
            </a:r>
            <a:r>
              <a:rPr lang="en-GB" sz="2400" b="1" dirty="0" smtClean="0">
                <a:solidFill>
                  <a:schemeClr val="accent1">
                    <a:lumMod val="75000"/>
                  </a:schemeClr>
                </a:solidFill>
              </a:rPr>
              <a:t>network</a:t>
            </a:r>
            <a:r>
              <a:rPr lang="en-GB" sz="2400" b="1" dirty="0">
                <a:solidFill>
                  <a:schemeClr val="accent1">
                    <a:lumMod val="75000"/>
                  </a:schemeClr>
                </a:solidFill>
              </a:rPr>
              <a:t>. Most measurements are already being carried out and measurements for individual pollutants will be introduced later</a:t>
            </a:r>
            <a:r>
              <a:rPr lang="en-GB" sz="2400" b="1" dirty="0" smtClean="0">
                <a:solidFill>
                  <a:schemeClr val="accent1">
                    <a:lumMod val="75000"/>
                  </a:schemeClr>
                </a:solidFill>
              </a:rPr>
              <a:t>. </a:t>
            </a:r>
          </a:p>
          <a:p>
            <a:r>
              <a:rPr lang="hr-HR" sz="2400" b="1" dirty="0" err="1" smtClean="0">
                <a:solidFill>
                  <a:schemeClr val="accent1">
                    <a:lumMod val="75000"/>
                  </a:schemeClr>
                </a:solidFill>
              </a:rPr>
              <a:t>The</a:t>
            </a:r>
            <a:r>
              <a:rPr lang="hr-HR" sz="2400" b="1" dirty="0" smtClean="0">
                <a:solidFill>
                  <a:schemeClr val="accent1">
                    <a:lumMod val="75000"/>
                  </a:schemeClr>
                </a:solidFill>
              </a:rPr>
              <a:t> program </a:t>
            </a:r>
            <a:r>
              <a:rPr lang="hr-HR" sz="2400" b="1" dirty="0" err="1" smtClean="0">
                <a:solidFill>
                  <a:schemeClr val="accent1">
                    <a:lumMod val="75000"/>
                  </a:schemeClr>
                </a:solidFill>
              </a:rPr>
              <a:t>include</a:t>
            </a:r>
            <a:r>
              <a:rPr lang="hr-HR" sz="2400" b="1" dirty="0" smtClean="0">
                <a:solidFill>
                  <a:schemeClr val="accent1">
                    <a:lumMod val="75000"/>
                  </a:schemeClr>
                </a:solidFill>
              </a:rPr>
              <a:t>:</a:t>
            </a:r>
          </a:p>
          <a:p>
            <a:r>
              <a:rPr lang="en-GB" sz="2400" b="1" dirty="0" smtClean="0">
                <a:solidFill>
                  <a:schemeClr val="accent6">
                    <a:lumMod val="75000"/>
                  </a:schemeClr>
                </a:solidFill>
              </a:rPr>
              <a:t>Program A </a:t>
            </a:r>
            <a:r>
              <a:rPr lang="en-GB" sz="2400" b="1" dirty="0" smtClean="0">
                <a:solidFill>
                  <a:schemeClr val="accent1">
                    <a:lumMod val="75000"/>
                  </a:schemeClr>
                </a:solidFill>
              </a:rPr>
              <a:t>air quality monitoring in the stations established in the </a:t>
            </a:r>
            <a:r>
              <a:rPr lang="en-GB" sz="2400" b="1" dirty="0" err="1" smtClean="0">
                <a:solidFill>
                  <a:schemeClr val="accent1">
                    <a:lumMod val="75000"/>
                  </a:schemeClr>
                </a:solidFill>
              </a:rPr>
              <a:t>aglomera</a:t>
            </a:r>
            <a:r>
              <a:rPr lang="hr-HR" sz="2400" b="1" dirty="0" err="1" smtClean="0">
                <a:solidFill>
                  <a:schemeClr val="accent1">
                    <a:lumMod val="75000"/>
                  </a:schemeClr>
                </a:solidFill>
              </a:rPr>
              <a:t>tion</a:t>
            </a:r>
            <a:r>
              <a:rPr lang="en-GB" sz="2400" b="1" dirty="0" smtClean="0">
                <a:solidFill>
                  <a:schemeClr val="accent1">
                    <a:lumMod val="75000"/>
                  </a:schemeClr>
                </a:solidFill>
              </a:rPr>
              <a:t>s</a:t>
            </a:r>
            <a:r>
              <a:rPr lang="hr-HR" sz="2400" b="1" dirty="0" smtClean="0">
                <a:solidFill>
                  <a:schemeClr val="accent1">
                    <a:lumMod val="75000"/>
                  </a:schemeClr>
                </a:solidFill>
              </a:rPr>
              <a:t> </a:t>
            </a:r>
            <a:r>
              <a:rPr lang="en-GB" sz="2400" b="1" dirty="0" smtClean="0">
                <a:solidFill>
                  <a:schemeClr val="accent1">
                    <a:lumMod val="75000"/>
                  </a:schemeClr>
                </a:solidFill>
              </a:rPr>
              <a:t>and</a:t>
            </a:r>
            <a:endParaRPr lang="hr-HR" sz="2400" b="1" dirty="0" smtClean="0">
              <a:solidFill>
                <a:schemeClr val="accent1">
                  <a:lumMod val="75000"/>
                </a:schemeClr>
              </a:solidFill>
            </a:endParaRPr>
          </a:p>
          <a:p>
            <a:r>
              <a:rPr lang="en-GB" sz="2400" b="1" dirty="0" smtClean="0">
                <a:solidFill>
                  <a:schemeClr val="accent6">
                    <a:lumMod val="75000"/>
                  </a:schemeClr>
                </a:solidFill>
              </a:rPr>
              <a:t>Program </a:t>
            </a:r>
            <a:r>
              <a:rPr lang="en-GB" sz="2400" b="1" dirty="0" smtClean="0">
                <a:solidFill>
                  <a:schemeClr val="accent1">
                    <a:lumMod val="75000"/>
                  </a:schemeClr>
                </a:solidFill>
              </a:rPr>
              <a:t>B </a:t>
            </a:r>
            <a:r>
              <a:rPr lang="en-GB" sz="2400" b="1" dirty="0">
                <a:solidFill>
                  <a:schemeClr val="accent1">
                    <a:lumMod val="75000"/>
                  </a:schemeClr>
                </a:solidFill>
              </a:rPr>
              <a:t>air quality monitoring in the stations established in </a:t>
            </a:r>
            <a:r>
              <a:rPr lang="en-GB" sz="2400" b="1" dirty="0" smtClean="0">
                <a:solidFill>
                  <a:schemeClr val="accent1">
                    <a:lumMod val="75000"/>
                  </a:schemeClr>
                </a:solidFill>
              </a:rPr>
              <a:t>the zones.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4.3 </a:t>
            </a:r>
            <a:r>
              <a:rPr lang="en-GB" sz="2800" b="1" dirty="0">
                <a:solidFill>
                  <a:schemeClr val="tx2"/>
                </a:solidFill>
                <a:effectLst>
                  <a:glow>
                    <a:srgbClr val="7F7F7F">
                      <a:alpha val="35000"/>
                    </a:srgbClr>
                  </a:glow>
                </a:effectLst>
              </a:rPr>
              <a:t>AIR QUALITY MONITORING STATE 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73585" cy="439123"/>
            <a:chOff x="71999" y="6334443"/>
            <a:chExt cx="507358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7358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847725" y="2376673"/>
            <a:ext cx="7905750" cy="1938992"/>
          </a:xfrm>
          <a:prstGeom prst="rect">
            <a:avLst/>
          </a:prstGeom>
          <a:noFill/>
        </p:spPr>
        <p:txBody>
          <a:bodyPr wrap="square" rtlCol="0">
            <a:spAutoFit/>
          </a:bodyPr>
          <a:lstStyle/>
          <a:p>
            <a:r>
              <a:rPr lang="en-GB" sz="2400" b="1" dirty="0">
                <a:solidFill>
                  <a:schemeClr val="accent1">
                    <a:lumMod val="75000"/>
                  </a:schemeClr>
                </a:solidFill>
              </a:rPr>
              <a:t>The Program provides detailed measurement </a:t>
            </a:r>
            <a:r>
              <a:rPr lang="en-GB" sz="2400" b="1" dirty="0" smtClean="0">
                <a:solidFill>
                  <a:schemeClr val="accent1">
                    <a:lumMod val="75000"/>
                  </a:schemeClr>
                </a:solidFill>
              </a:rPr>
              <a:t>program </a:t>
            </a:r>
            <a:r>
              <a:rPr lang="en-GB" sz="2400" b="1" dirty="0">
                <a:solidFill>
                  <a:schemeClr val="accent1">
                    <a:lumMod val="75000"/>
                  </a:schemeClr>
                </a:solidFill>
              </a:rPr>
              <a:t>for each </a:t>
            </a:r>
            <a:r>
              <a:rPr lang="en-GB" sz="2400" b="1" dirty="0" smtClean="0">
                <a:solidFill>
                  <a:schemeClr val="accent1">
                    <a:lumMod val="75000"/>
                  </a:schemeClr>
                </a:solidFill>
              </a:rPr>
              <a:t>station in the state network </a:t>
            </a:r>
            <a:r>
              <a:rPr lang="en-GB" sz="2400" b="1" dirty="0">
                <a:solidFill>
                  <a:schemeClr val="accent1">
                    <a:lumMod val="75000"/>
                  </a:schemeClr>
                </a:solidFill>
              </a:rPr>
              <a:t>and </a:t>
            </a:r>
            <a:r>
              <a:rPr lang="en-GB" sz="2400" b="1" dirty="0" smtClean="0">
                <a:solidFill>
                  <a:schemeClr val="accent1">
                    <a:lumMod val="75000"/>
                  </a:schemeClr>
                </a:solidFill>
              </a:rPr>
              <a:t>pollutant list</a:t>
            </a:r>
            <a:r>
              <a:rPr lang="en-GB" sz="2400" b="1" dirty="0">
                <a:solidFill>
                  <a:schemeClr val="accent1">
                    <a:lumMod val="75000"/>
                  </a:schemeClr>
                </a:solidFill>
              </a:rPr>
              <a:t>, with a measurement method for each of them. Also, locations and a measurement program for new </a:t>
            </a:r>
            <a:r>
              <a:rPr lang="en-GB" sz="2400" b="1" dirty="0" smtClean="0">
                <a:solidFill>
                  <a:schemeClr val="accent1">
                    <a:lumMod val="75000"/>
                  </a:schemeClr>
                </a:solidFill>
              </a:rPr>
              <a:t>monitoring </a:t>
            </a:r>
            <a:r>
              <a:rPr lang="en-GB" sz="2400" b="1" dirty="0">
                <a:solidFill>
                  <a:schemeClr val="accent1">
                    <a:lumMod val="75000"/>
                  </a:schemeClr>
                </a:solidFill>
              </a:rPr>
              <a:t>stations in the state network that </a:t>
            </a:r>
            <a:r>
              <a:rPr lang="en-GB" sz="2400" b="1" dirty="0" smtClean="0">
                <a:solidFill>
                  <a:schemeClr val="accent1">
                    <a:lumMod val="75000"/>
                  </a:schemeClr>
                </a:solidFill>
              </a:rPr>
              <a:t>have to be </a:t>
            </a:r>
            <a:r>
              <a:rPr lang="en-GB" sz="2400" b="1" dirty="0">
                <a:solidFill>
                  <a:schemeClr val="accent1">
                    <a:lumMod val="75000"/>
                  </a:schemeClr>
                </a:solidFill>
              </a:rPr>
              <a:t>built are also given.</a:t>
            </a:r>
            <a:endParaRPr lang="hr-HR" sz="2400"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smtClean="0">
                <a:solidFill>
                  <a:schemeClr val="tx2"/>
                </a:solidFill>
                <a:effectLst>
                  <a:glow>
                    <a:srgbClr val="7F7F7F">
                      <a:alpha val="35000"/>
                    </a:srgbClr>
                  </a:glow>
                </a:effectLst>
              </a:rPr>
              <a:t>LOCAL NETWORK FOR </a:t>
            </a:r>
            <a:r>
              <a:rPr lang="en-GB" sz="2800" b="1" dirty="0">
                <a:solidFill>
                  <a:schemeClr val="tx2"/>
                </a:solidFill>
                <a:effectLst>
                  <a:glow>
                    <a:srgbClr val="7F7F7F">
                      <a:alpha val="35000"/>
                    </a:srgbClr>
                  </a:glow>
                </a:effectLst>
              </a:rPr>
              <a:t>AIR </a:t>
            </a:r>
            <a:r>
              <a:rPr lang="en-GB" sz="2800" b="1" dirty="0" smtClean="0">
                <a:solidFill>
                  <a:schemeClr val="tx2"/>
                </a:solidFill>
                <a:effectLst>
                  <a:glow>
                    <a:srgbClr val="7F7F7F">
                      <a:alpha val="35000"/>
                    </a:srgbClr>
                  </a:glow>
                </a:effectLst>
              </a:rPr>
              <a:t>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35841" cy="439123"/>
            <a:chOff x="71999" y="6334443"/>
            <a:chExt cx="483584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3584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409575" y="1425714"/>
            <a:ext cx="8582025" cy="4401205"/>
          </a:xfrm>
          <a:prstGeom prst="rect">
            <a:avLst/>
          </a:prstGeom>
          <a:noFill/>
        </p:spPr>
        <p:txBody>
          <a:bodyPr wrap="square" rtlCol="0">
            <a:spAutoFit/>
          </a:bodyPr>
          <a:lstStyle/>
          <a:p>
            <a:r>
              <a:rPr lang="en-GB" sz="2400" b="1" dirty="0" smtClean="0">
                <a:solidFill>
                  <a:schemeClr val="accent1">
                    <a:lumMod val="75000"/>
                  </a:schemeClr>
                </a:solidFill>
              </a:rPr>
              <a:t>Articles </a:t>
            </a:r>
            <a:r>
              <a:rPr lang="en-GB" sz="2400" b="1" dirty="0">
                <a:solidFill>
                  <a:schemeClr val="accent1">
                    <a:lumMod val="75000"/>
                  </a:schemeClr>
                </a:solidFill>
              </a:rPr>
              <a:t>31., 32. and 33. </a:t>
            </a:r>
            <a:r>
              <a:rPr lang="en-GB" sz="2400" b="1" dirty="0" smtClean="0">
                <a:solidFill>
                  <a:schemeClr val="accent1">
                    <a:lumMod val="75000"/>
                  </a:schemeClr>
                </a:solidFill>
              </a:rPr>
              <a:t>of ZOZZ give the legal framework for monitoring the air quality outside of the state  network at the local level. </a:t>
            </a:r>
            <a:endParaRPr lang="hr-HR" sz="2400" b="1" dirty="0" smtClean="0">
              <a:solidFill>
                <a:schemeClr val="accent1">
                  <a:lumMod val="75000"/>
                </a:schemeClr>
              </a:solidFill>
            </a:endParaRPr>
          </a:p>
          <a:p>
            <a:r>
              <a:rPr lang="en-GB" sz="2400" b="1" dirty="0" smtClean="0">
                <a:solidFill>
                  <a:schemeClr val="accent1">
                    <a:lumMod val="75000"/>
                  </a:schemeClr>
                </a:solidFill>
              </a:rPr>
              <a:t>There are three basic reasons and ways to run measurements outside the state network:</a:t>
            </a:r>
            <a:endParaRPr lang="hr-HR" sz="2400" b="1" dirty="0" smtClean="0">
              <a:solidFill>
                <a:schemeClr val="accent1">
                  <a:lumMod val="75000"/>
                </a:schemeClr>
              </a:solidFill>
            </a:endParaRPr>
          </a:p>
          <a:p>
            <a:pPr lvl="0"/>
            <a:r>
              <a:rPr lang="hr-HR" sz="2000" b="1" dirty="0" smtClean="0">
                <a:solidFill>
                  <a:schemeClr val="accent1">
                    <a:lumMod val="75000"/>
                  </a:schemeClr>
                </a:solidFill>
              </a:rPr>
              <a:t>1.</a:t>
            </a:r>
            <a:r>
              <a:rPr lang="hr-HR" sz="2000" b="1" dirty="0" smtClean="0">
                <a:solidFill>
                  <a:srgbClr val="FF0000"/>
                </a:solidFill>
              </a:rPr>
              <a:t> </a:t>
            </a:r>
            <a:r>
              <a:rPr lang="en-GB" sz="2000" b="1" dirty="0" smtClean="0">
                <a:solidFill>
                  <a:schemeClr val="accent1">
                    <a:lumMod val="75000"/>
                  </a:schemeClr>
                </a:solidFill>
              </a:rPr>
              <a:t>County, the City of Zagreb and the cities establish air quality monitoring  stations in their area, </a:t>
            </a:r>
            <a:r>
              <a:rPr lang="en-GB" sz="2000" b="1" dirty="0">
                <a:solidFill>
                  <a:schemeClr val="accent1">
                    <a:lumMod val="75000"/>
                  </a:schemeClr>
                </a:solidFill>
              </a:rPr>
              <a:t>if they estimate that levels of contamination are more than the prescribed limit values (GV), </a:t>
            </a:r>
            <a:r>
              <a:rPr lang="en-GB" sz="2000" b="1" dirty="0" smtClean="0">
                <a:solidFill>
                  <a:schemeClr val="accent1">
                    <a:lumMod val="75000"/>
                  </a:schemeClr>
                </a:solidFill>
              </a:rPr>
              <a:t>i.e.  </a:t>
            </a:r>
            <a:r>
              <a:rPr lang="en-GB" sz="2000" b="1" dirty="0">
                <a:solidFill>
                  <a:schemeClr val="accent1">
                    <a:lumMod val="75000"/>
                  </a:schemeClr>
                </a:solidFill>
              </a:rPr>
              <a:t>if </a:t>
            </a:r>
            <a:r>
              <a:rPr lang="en-GB" sz="2000" b="1" dirty="0" smtClean="0">
                <a:solidFill>
                  <a:schemeClr val="accent1">
                    <a:lumMod val="75000"/>
                  </a:schemeClr>
                </a:solidFill>
              </a:rPr>
              <a:t>they estimate there </a:t>
            </a:r>
            <a:r>
              <a:rPr lang="en-GB" sz="2000" b="1" dirty="0">
                <a:solidFill>
                  <a:schemeClr val="accent1">
                    <a:lumMod val="75000"/>
                  </a:schemeClr>
                </a:solidFill>
              </a:rPr>
              <a:t>are reasonable grounds for that (in particular in the case of increased industrial development, business and industrial zone expansion and so on</a:t>
            </a:r>
            <a:r>
              <a:rPr lang="en-GB" sz="2000" b="1" dirty="0" smtClean="0">
                <a:solidFill>
                  <a:schemeClr val="accent1">
                    <a:lumMod val="75000"/>
                  </a:schemeClr>
                </a:solidFill>
              </a:rPr>
              <a:t>). Representative body of these units determines the location of air quality monitoring stations, defines the </a:t>
            </a:r>
            <a:r>
              <a:rPr lang="en-GB" sz="2000" b="1" dirty="0">
                <a:solidFill>
                  <a:schemeClr val="accent1">
                    <a:lumMod val="75000"/>
                  </a:schemeClr>
                </a:solidFill>
              </a:rPr>
              <a:t>Program for measuring pollution </a:t>
            </a:r>
            <a:r>
              <a:rPr lang="en-GB" sz="2000" b="1" dirty="0" smtClean="0">
                <a:solidFill>
                  <a:schemeClr val="accent1">
                    <a:lumMod val="75000"/>
                  </a:schemeClr>
                </a:solidFill>
              </a:rPr>
              <a:t>levels </a:t>
            </a:r>
            <a:r>
              <a:rPr lang="en-GB" sz="2000" b="1" dirty="0">
                <a:solidFill>
                  <a:schemeClr val="accent1">
                    <a:lumMod val="75000"/>
                  </a:schemeClr>
                </a:solidFill>
              </a:rPr>
              <a:t>and ensures the conditions for its implementation</a:t>
            </a:r>
            <a:r>
              <a:rPr lang="en-GB" sz="2000" b="1" dirty="0" smtClean="0">
                <a:solidFill>
                  <a:schemeClr val="accent1">
                    <a:lumMod val="75000"/>
                  </a:schemeClr>
                </a:solidFill>
              </a:rPr>
              <a: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64441" cy="439123"/>
            <a:chOff x="71999" y="6334443"/>
            <a:chExt cx="506444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6444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04825" y="1447800"/>
            <a:ext cx="8391525" cy="4247317"/>
          </a:xfrm>
          <a:prstGeom prst="rect">
            <a:avLst/>
          </a:prstGeom>
          <a:noFill/>
        </p:spPr>
        <p:txBody>
          <a:bodyPr wrap="square" rtlCol="0">
            <a:spAutoFit/>
          </a:bodyPr>
          <a:lstStyle/>
          <a:p>
            <a:pPr lvl="0" algn="just"/>
            <a:r>
              <a:rPr lang="hr-HR" b="1" dirty="0" smtClean="0">
                <a:solidFill>
                  <a:schemeClr val="accent1">
                    <a:lumMod val="75000"/>
                  </a:schemeClr>
                </a:solidFill>
              </a:rPr>
              <a:t>2. </a:t>
            </a:r>
            <a:r>
              <a:rPr lang="en-GB" b="1" dirty="0">
                <a:solidFill>
                  <a:schemeClr val="accent1">
                    <a:lumMod val="75000"/>
                  </a:schemeClr>
                </a:solidFill>
              </a:rPr>
              <a:t>The polluter </a:t>
            </a:r>
            <a:r>
              <a:rPr lang="en-GB" b="1" dirty="0" smtClean="0">
                <a:solidFill>
                  <a:schemeClr val="accent1">
                    <a:lumMod val="75000"/>
                  </a:schemeClr>
                </a:solidFill>
              </a:rPr>
              <a:t>has to </a:t>
            </a:r>
            <a:r>
              <a:rPr lang="en-GB" b="1" dirty="0">
                <a:solidFill>
                  <a:schemeClr val="accent1">
                    <a:lumMod val="75000"/>
                  </a:schemeClr>
                </a:solidFill>
              </a:rPr>
              <a:t>ensure air quality monitoring according to the environmental acceptability decision or the </a:t>
            </a:r>
            <a:r>
              <a:rPr lang="en-GB" b="1" dirty="0" smtClean="0">
                <a:solidFill>
                  <a:schemeClr val="accent1">
                    <a:lumMod val="75000"/>
                  </a:schemeClr>
                </a:solidFill>
              </a:rPr>
              <a:t>permit </a:t>
            </a:r>
            <a:r>
              <a:rPr lang="en-GB" b="1" dirty="0">
                <a:solidFill>
                  <a:schemeClr val="accent1">
                    <a:lumMod val="75000"/>
                  </a:schemeClr>
                </a:solidFill>
              </a:rPr>
              <a:t>to the integrated environmental protection requirements or environmental permit in accordance with the Environmental Protection </a:t>
            </a:r>
            <a:r>
              <a:rPr lang="en-GB" b="1" dirty="0" smtClean="0">
                <a:solidFill>
                  <a:schemeClr val="accent1">
                    <a:lumMod val="75000"/>
                  </a:schemeClr>
                </a:solidFill>
              </a:rPr>
              <a:t>Law</a:t>
            </a:r>
            <a:r>
              <a:rPr lang="hr-HR" b="1" dirty="0" smtClean="0">
                <a:solidFill>
                  <a:schemeClr val="accent1">
                    <a:lumMod val="75000"/>
                  </a:schemeClr>
                </a:solidFill>
              </a:rPr>
              <a:t>. </a:t>
            </a:r>
            <a:endParaRPr lang="en-GB" b="1" dirty="0" smtClean="0">
              <a:solidFill>
                <a:schemeClr val="accent1">
                  <a:lumMod val="75000"/>
                </a:schemeClr>
              </a:solidFill>
            </a:endParaRPr>
          </a:p>
          <a:p>
            <a:pPr lvl="0" algn="just"/>
            <a:r>
              <a:rPr lang="en-GB" b="1" dirty="0" smtClean="0">
                <a:solidFill>
                  <a:schemeClr val="accent1">
                    <a:lumMod val="75000"/>
                  </a:schemeClr>
                </a:solidFill>
              </a:rPr>
              <a:t>3. </a:t>
            </a:r>
            <a:r>
              <a:rPr lang="en-GB" b="1" dirty="0">
                <a:solidFill>
                  <a:schemeClr val="accent1">
                    <a:lumMod val="75000"/>
                  </a:schemeClr>
                </a:solidFill>
              </a:rPr>
              <a:t>In cases where there is a suspicion, expressed by citizens' complaint, that there has been an air pollution whose quality is likely to impair human health, quality of life and / or adversely affect any environmental component, special purpose measurements or assessment of the level of contamination must be carried out</a:t>
            </a:r>
            <a:r>
              <a:rPr lang="en-GB" b="1" dirty="0" smtClean="0">
                <a:solidFill>
                  <a:schemeClr val="accent1">
                    <a:lumMod val="75000"/>
                  </a:schemeClr>
                </a:solidFill>
              </a:rPr>
              <a:t>. </a:t>
            </a:r>
            <a:r>
              <a:rPr lang="en-GB" b="1" dirty="0">
                <a:solidFill>
                  <a:schemeClr val="accent1">
                    <a:lumMod val="75000"/>
                  </a:schemeClr>
                </a:solidFill>
              </a:rPr>
              <a:t>The executive body of the City of Zagreb, the city and the municipality, at the request of the environmental </a:t>
            </a:r>
            <a:r>
              <a:rPr lang="en-GB" b="1" dirty="0" smtClean="0">
                <a:solidFill>
                  <a:schemeClr val="accent1">
                    <a:lumMod val="75000"/>
                  </a:schemeClr>
                </a:solidFill>
              </a:rPr>
              <a:t>inspection </a:t>
            </a:r>
            <a:r>
              <a:rPr lang="en-GB" b="1" dirty="0">
                <a:solidFill>
                  <a:schemeClr val="accent1">
                    <a:lumMod val="75000"/>
                  </a:schemeClr>
                </a:solidFill>
              </a:rPr>
              <a:t>to determine the justification of the above suspicions, is obliged to make a decision on </a:t>
            </a:r>
            <a:r>
              <a:rPr lang="en-GB" b="1" dirty="0" smtClean="0">
                <a:solidFill>
                  <a:schemeClr val="accent1">
                    <a:lumMod val="75000"/>
                  </a:schemeClr>
                </a:solidFill>
              </a:rPr>
              <a:t>special purposes measuring or </a:t>
            </a:r>
            <a:r>
              <a:rPr lang="en-GB" b="1" dirty="0">
                <a:solidFill>
                  <a:schemeClr val="accent1">
                    <a:lumMod val="75000"/>
                  </a:schemeClr>
                </a:solidFill>
              </a:rPr>
              <a:t>estimating the level of contamination within eight days. If the measurement or estimation determines that no excessive contamination has occurred or excessive contamination has occurred and the polluter is not known, the costs </a:t>
            </a:r>
            <a:r>
              <a:rPr lang="en-GB" b="1" dirty="0" smtClean="0">
                <a:solidFill>
                  <a:schemeClr val="accent1">
                    <a:lumMod val="75000"/>
                  </a:schemeClr>
                </a:solidFill>
              </a:rPr>
              <a:t>should be paid by </a:t>
            </a:r>
            <a:r>
              <a:rPr lang="en-GB" b="1" dirty="0">
                <a:solidFill>
                  <a:schemeClr val="accent1">
                    <a:lumMod val="75000"/>
                  </a:schemeClr>
                </a:solidFill>
              </a:rPr>
              <a:t>the units of local self-government whose decision has been taken by the executing authority.</a:t>
            </a:r>
            <a:endParaRPr lang="hr-HR"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54713" cy="439123"/>
            <a:chOff x="71999" y="6334443"/>
            <a:chExt cx="49547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547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90550" y="2590800"/>
            <a:ext cx="8181975" cy="2246769"/>
          </a:xfrm>
          <a:prstGeom prst="rect">
            <a:avLst/>
          </a:prstGeom>
          <a:noFill/>
        </p:spPr>
        <p:txBody>
          <a:bodyPr wrap="square" rtlCol="0">
            <a:spAutoFit/>
          </a:bodyPr>
          <a:lstStyle/>
          <a:p>
            <a:pPr lvl="0"/>
            <a:r>
              <a:rPr lang="en-GB" sz="2000" b="1" dirty="0">
                <a:solidFill>
                  <a:schemeClr val="accent1">
                    <a:lumMod val="75000"/>
                  </a:schemeClr>
                </a:solidFill>
              </a:rPr>
              <a:t>If excessive air pollution is determined by measurement or estimation, and the polluter is known, the cost of measurement or estimation </a:t>
            </a:r>
            <a:r>
              <a:rPr lang="en-GB" sz="2000" b="1" dirty="0" smtClean="0">
                <a:solidFill>
                  <a:schemeClr val="accent1">
                    <a:lumMod val="75000"/>
                  </a:schemeClr>
                </a:solidFill>
              </a:rPr>
              <a:t>should </a:t>
            </a:r>
            <a:r>
              <a:rPr lang="en-GB" sz="2000" b="1" dirty="0">
                <a:solidFill>
                  <a:schemeClr val="accent1">
                    <a:lumMod val="75000"/>
                  </a:schemeClr>
                </a:solidFill>
              </a:rPr>
              <a:t>be paid by the polluter. If the executive body of the City of Zagreb, the city and the municipalities does not make a decision, the Ministry shall provide measurements of special purpose or assessment of the pollution level at the expense and responsibility of the local self-government unit whose executive body has not made a decision.</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18721" cy="439123"/>
            <a:chOff x="71999" y="6334443"/>
            <a:chExt cx="501872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1872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704850" y="1791897"/>
            <a:ext cx="8191500" cy="3477875"/>
          </a:xfrm>
          <a:prstGeom prst="rect">
            <a:avLst/>
          </a:prstGeom>
          <a:noFill/>
        </p:spPr>
        <p:txBody>
          <a:bodyPr wrap="square" rtlCol="0">
            <a:spAutoFit/>
          </a:bodyPr>
          <a:lstStyle/>
          <a:p>
            <a:pPr algn="just"/>
            <a:r>
              <a:rPr lang="en-GB" sz="2000" b="1" dirty="0" smtClean="0">
                <a:solidFill>
                  <a:schemeClr val="accent1">
                    <a:lumMod val="75000"/>
                  </a:schemeClr>
                </a:solidFill>
              </a:rPr>
              <a:t>All the measurements which are performed from the reasons mentioned above must be carried out in accordance with the regulations on the </a:t>
            </a:r>
            <a:r>
              <a:rPr lang="en-GB" sz="2000" b="1" dirty="0">
                <a:solidFill>
                  <a:schemeClr val="accent1">
                    <a:lumMod val="75000"/>
                  </a:schemeClr>
                </a:solidFill>
              </a:rPr>
              <a:t>air quality monitoring </a:t>
            </a:r>
            <a:r>
              <a:rPr lang="en-GB" sz="2000" b="1" dirty="0" smtClean="0">
                <a:solidFill>
                  <a:schemeClr val="accent1">
                    <a:lumMod val="75000"/>
                  </a:schemeClr>
                </a:solidFill>
              </a:rPr>
              <a:t>by the testing laboratory with permission from the Ministry for air quality monitoring for those pollutants that will be measured on a local area network. </a:t>
            </a:r>
            <a:r>
              <a:rPr lang="en-GB" sz="2000" b="1" dirty="0">
                <a:solidFill>
                  <a:schemeClr val="accent1">
                    <a:lumMod val="75000"/>
                  </a:schemeClr>
                </a:solidFill>
              </a:rPr>
              <a:t>The engagement </a:t>
            </a:r>
            <a:r>
              <a:rPr lang="en-GB" sz="2000" b="1" dirty="0" smtClean="0">
                <a:solidFill>
                  <a:schemeClr val="accent1">
                    <a:lumMod val="75000"/>
                  </a:schemeClr>
                </a:solidFill>
              </a:rPr>
              <a:t>testing </a:t>
            </a:r>
            <a:r>
              <a:rPr lang="en-GB" sz="2000" b="1" dirty="0">
                <a:solidFill>
                  <a:schemeClr val="accent1">
                    <a:lumMod val="75000"/>
                  </a:schemeClr>
                </a:solidFill>
              </a:rPr>
              <a:t>laboratories shall submit original and validated air quality monitoring data and report on pollution levels and air quality assessment to the competent county administrative authority of the County, City of Zagreb and the city by March 31 of the current year for the previous calendar year and the competent authority shall submit the same data in the Agency until April 30 of the same year.</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54713" cy="439123"/>
            <a:chOff x="71999" y="6334443"/>
            <a:chExt cx="49547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547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90550" y="2819400"/>
            <a:ext cx="8334375" cy="1569660"/>
          </a:xfrm>
          <a:prstGeom prst="rect">
            <a:avLst/>
          </a:prstGeom>
          <a:noFill/>
        </p:spPr>
        <p:txBody>
          <a:bodyPr wrap="square" rtlCol="0">
            <a:spAutoFit/>
          </a:bodyPr>
          <a:lstStyle/>
          <a:p>
            <a:pPr algn="just"/>
            <a:r>
              <a:rPr lang="en-GB" sz="2400" b="1" dirty="0" smtClean="0">
                <a:solidFill>
                  <a:schemeClr val="accent1">
                    <a:lumMod val="75000"/>
                  </a:schemeClr>
                </a:solidFill>
              </a:rPr>
              <a:t>Only automatic </a:t>
            </a:r>
            <a:r>
              <a:rPr lang="en-GB" sz="2400" b="1" dirty="0">
                <a:solidFill>
                  <a:schemeClr val="accent1">
                    <a:lumMod val="75000"/>
                  </a:schemeClr>
                </a:solidFill>
              </a:rPr>
              <a:t>stations that use </a:t>
            </a:r>
            <a:r>
              <a:rPr lang="en-GB" sz="2400" b="1" dirty="0" smtClean="0">
                <a:solidFill>
                  <a:schemeClr val="accent1">
                    <a:lumMod val="75000"/>
                  </a:schemeClr>
                </a:solidFill>
              </a:rPr>
              <a:t>the </a:t>
            </a:r>
            <a:r>
              <a:rPr lang="en-GB" sz="2400" b="1" dirty="0">
                <a:solidFill>
                  <a:schemeClr val="accent1">
                    <a:lumMod val="75000"/>
                  </a:schemeClr>
                </a:solidFill>
              </a:rPr>
              <a:t>reference </a:t>
            </a:r>
            <a:r>
              <a:rPr lang="en-GB" sz="2400" b="1" dirty="0" smtClean="0">
                <a:solidFill>
                  <a:schemeClr val="accent1">
                    <a:lumMod val="75000"/>
                  </a:schemeClr>
                </a:solidFill>
              </a:rPr>
              <a:t>methods are shown for all zones and agglomerations except </a:t>
            </a:r>
            <a:r>
              <a:rPr lang="en-GB" sz="2400" b="1" dirty="0">
                <a:solidFill>
                  <a:schemeClr val="accent1">
                    <a:lumMod val="75000"/>
                  </a:schemeClr>
                </a:solidFill>
              </a:rPr>
              <a:t>for the agglomeration HR-ZG </a:t>
            </a:r>
            <a:r>
              <a:rPr lang="en-GB" sz="2400" b="1" dirty="0" smtClean="0">
                <a:solidFill>
                  <a:schemeClr val="accent1">
                    <a:lumMod val="75000"/>
                  </a:schemeClr>
                </a:solidFill>
              </a:rPr>
              <a:t>which includes the stations with sampling methods also (manual </a:t>
            </a:r>
            <a:r>
              <a:rPr lang="en-GB" sz="2400" b="1" dirty="0">
                <a:solidFill>
                  <a:schemeClr val="accent1">
                    <a:lumMod val="75000"/>
                  </a:schemeClr>
                </a:solidFill>
              </a:rPr>
              <a:t>methods</a:t>
            </a:r>
            <a:r>
              <a:rPr lang="en-GB" sz="2400" b="1" dirty="0" smtClean="0">
                <a:solidFill>
                  <a:schemeClr val="accent1">
                    <a:lumMod val="75000"/>
                  </a:schemeClr>
                </a:solidFill>
              </a:rPr>
              <a: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91289" cy="439123"/>
            <a:chOff x="71999" y="6334443"/>
            <a:chExt cx="499128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9128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742949" y="2295525"/>
            <a:ext cx="7553325" cy="3752086"/>
          </a:xfrm>
          <a:prstGeom prst="rect">
            <a:avLst/>
          </a:prstGeom>
          <a:noFill/>
          <a:ln w="9525">
            <a:noFill/>
            <a:miter lim="800000"/>
            <a:headEnd/>
            <a:tailEnd/>
          </a:ln>
        </p:spPr>
      </p:pic>
      <p:sp>
        <p:nvSpPr>
          <p:cNvPr id="10" name="TextBox 9"/>
          <p:cNvSpPr txBox="1"/>
          <p:nvPr/>
        </p:nvSpPr>
        <p:spPr>
          <a:xfrm>
            <a:off x="1076324" y="1431111"/>
            <a:ext cx="7219950" cy="830997"/>
          </a:xfrm>
          <a:prstGeom prst="rect">
            <a:avLst/>
          </a:prstGeom>
          <a:noFill/>
        </p:spPr>
        <p:txBody>
          <a:bodyPr wrap="square" rtlCol="0">
            <a:spAutoFit/>
          </a:bodyPr>
          <a:lstStyle/>
          <a:p>
            <a:pPr algn="ctr"/>
            <a:r>
              <a:rPr lang="en-GB" sz="2400" b="1" dirty="0" smtClean="0">
                <a:solidFill>
                  <a:schemeClr val="accent1">
                    <a:lumMod val="75000"/>
                  </a:schemeClr>
                </a:solidFill>
              </a:rPr>
              <a:t>Table 4. Local networks and HR-ZG agglomeration stations</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73585" cy="439123"/>
            <a:chOff x="71999" y="6334443"/>
            <a:chExt cx="507358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7358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771525" y="1914525"/>
            <a:ext cx="7772400" cy="4141871"/>
          </a:xfrm>
          <a:prstGeom prst="rect">
            <a:avLst/>
          </a:prstGeom>
          <a:noFill/>
          <a:ln w="9525">
            <a:noFill/>
            <a:miter lim="800000"/>
            <a:headEnd/>
            <a:tailEnd/>
          </a:ln>
        </p:spPr>
      </p:pic>
      <p:sp>
        <p:nvSpPr>
          <p:cNvPr id="10" name="TextBox 9"/>
          <p:cNvSpPr txBox="1"/>
          <p:nvPr/>
        </p:nvSpPr>
        <p:spPr>
          <a:xfrm>
            <a:off x="275463" y="1381125"/>
            <a:ext cx="8734425" cy="461665"/>
          </a:xfrm>
          <a:prstGeom prst="rect">
            <a:avLst/>
          </a:prstGeom>
          <a:noFill/>
        </p:spPr>
        <p:txBody>
          <a:bodyPr wrap="square" rtlCol="0">
            <a:spAutoFit/>
          </a:bodyPr>
          <a:lstStyle/>
          <a:p>
            <a:pPr algn="ctr"/>
            <a:r>
              <a:rPr lang="en-GB" sz="2400" b="1" dirty="0" smtClean="0">
                <a:solidFill>
                  <a:schemeClr val="accent1">
                    <a:lumMod val="75000"/>
                  </a:schemeClr>
                </a:solidFill>
              </a:rPr>
              <a:t>Table 4. </a:t>
            </a:r>
            <a:r>
              <a:rPr lang="en-GB" sz="2000" b="1" dirty="0">
                <a:solidFill>
                  <a:schemeClr val="accent1">
                    <a:lumMod val="75000"/>
                  </a:schemeClr>
                </a:solidFill>
              </a:rPr>
              <a:t>Local networks and HR-ZG agglomeration </a:t>
            </a:r>
            <a:r>
              <a:rPr lang="en-GB" sz="2000" b="1" dirty="0" smtClean="0">
                <a:solidFill>
                  <a:schemeClr val="accent1">
                    <a:lumMod val="75000"/>
                  </a:schemeClr>
                </a:solidFill>
              </a:rPr>
              <a:t>stations  </a:t>
            </a:r>
            <a:r>
              <a:rPr lang="en-GB" sz="2000" b="1" dirty="0">
                <a:solidFill>
                  <a:schemeClr val="accent1">
                    <a:lumMod val="75000"/>
                  </a:schemeClr>
                </a:solidFill>
              </a:rPr>
              <a:t>(continuation</a:t>
            </a:r>
            <a:r>
              <a:rPr lang="en-GB" sz="2000" b="1" dirty="0" smtClean="0">
                <a:solidFill>
                  <a:schemeClr val="accent1">
                    <a:lumMod val="75000"/>
                  </a:schemeClr>
                </a:solidFill>
              </a:rPr>
              <a:t>) </a:t>
            </a:r>
            <a:endParaRPr lang="hr-HR" sz="20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35841" cy="439123"/>
            <a:chOff x="71999" y="6334443"/>
            <a:chExt cx="483584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3584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3530" y="1428181"/>
            <a:ext cx="5939790" cy="4039737"/>
          </a:xfrm>
          <a:prstGeom prst="rect">
            <a:avLst/>
          </a:prstGeom>
          <a:noFill/>
          <a:ln>
            <a:noFill/>
          </a:ln>
        </p:spPr>
      </p:pic>
      <p:sp>
        <p:nvSpPr>
          <p:cNvPr id="10" name="TextBox 9"/>
          <p:cNvSpPr txBox="1"/>
          <p:nvPr/>
        </p:nvSpPr>
        <p:spPr>
          <a:xfrm>
            <a:off x="1028700" y="5485682"/>
            <a:ext cx="7543799" cy="830997"/>
          </a:xfrm>
          <a:prstGeom prst="rect">
            <a:avLst/>
          </a:prstGeom>
          <a:noFill/>
        </p:spPr>
        <p:txBody>
          <a:bodyPr wrap="square" rtlCol="0">
            <a:spAutoFit/>
          </a:bodyPr>
          <a:lstStyle/>
          <a:p>
            <a:r>
              <a:rPr lang="en-GB" sz="2400" b="1" dirty="0" smtClean="0">
                <a:solidFill>
                  <a:schemeClr val="accent1">
                    <a:lumMod val="75000"/>
                  </a:schemeClr>
                </a:solidFill>
              </a:rPr>
              <a:t>Figure 5. The position of local networks and </a:t>
            </a:r>
            <a:r>
              <a:rPr lang="en-GB" sz="2400" b="1" dirty="0">
                <a:solidFill>
                  <a:schemeClr val="accent1">
                    <a:lumMod val="75000"/>
                  </a:schemeClr>
                </a:solidFill>
              </a:rPr>
              <a:t>HR-ZG</a:t>
            </a:r>
            <a:endParaRPr lang="hr-HR" sz="2400" dirty="0"/>
          </a:p>
          <a:p>
            <a:r>
              <a:rPr lang="en-GB" sz="2400" b="1" dirty="0" smtClean="0">
                <a:solidFill>
                  <a:schemeClr val="accent1">
                    <a:lumMod val="75000"/>
                  </a:schemeClr>
                </a:solidFill>
              </a:rPr>
              <a:t>agglomeration stations</a:t>
            </a:r>
            <a:endParaRPr lang="hr-HR"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76300" y="3457574"/>
            <a:ext cx="7800975" cy="1228725"/>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155448" y="258137"/>
            <a:ext cx="892454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smtClean="0">
                <a:solidFill>
                  <a:schemeClr val="tx2"/>
                </a:solidFill>
                <a:effectLst>
                  <a:glow>
                    <a:srgbClr val="7F7F7F">
                      <a:alpha val="35000"/>
                    </a:srgbClr>
                  </a:glow>
                </a:effectLst>
              </a:rPr>
              <a:t>4.1 </a:t>
            </a:r>
            <a:r>
              <a:rPr lang="en-GB" sz="2400" b="1" dirty="0" smtClean="0">
                <a:solidFill>
                  <a:schemeClr val="tx2"/>
                </a:solidFill>
                <a:effectLst>
                  <a:glow>
                    <a:srgbClr val="7F7F7F">
                      <a:alpha val="35000"/>
                    </a:srgbClr>
                  </a:glow>
                </a:effectLst>
              </a:rPr>
              <a:t>WHAT ARE THE AIR QUALITY MONITORING NETWORKS? </a:t>
            </a:r>
            <a:endParaRPr lang="hr-HR" sz="24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857250" y="2171700"/>
            <a:ext cx="7839075" cy="2308324"/>
          </a:xfrm>
          <a:prstGeom prst="rect">
            <a:avLst/>
          </a:prstGeom>
          <a:noFill/>
        </p:spPr>
        <p:txBody>
          <a:bodyPr wrap="square" rtlCol="0">
            <a:spAutoFit/>
          </a:bodyPr>
          <a:lstStyle/>
          <a:p>
            <a:r>
              <a:rPr lang="en-GB" sz="2400" b="1" dirty="0" smtClean="0">
                <a:solidFill>
                  <a:schemeClr val="accent1">
                    <a:lumMod val="75000"/>
                  </a:schemeClr>
                </a:solidFill>
              </a:rPr>
              <a:t>Air quality monitoring is carried out by organizing a network of units-stations and their </a:t>
            </a:r>
            <a:r>
              <a:rPr lang="en-GB" sz="2400" b="1" dirty="0">
                <a:solidFill>
                  <a:schemeClr val="accent1">
                    <a:lumMod val="75000"/>
                  </a:schemeClr>
                </a:solidFill>
              </a:rPr>
              <a:t>allocation to a particular area</a:t>
            </a:r>
            <a:r>
              <a:rPr lang="en-GB" sz="2400" b="1" dirty="0" smtClean="0">
                <a:solidFill>
                  <a:schemeClr val="accent1">
                    <a:lumMod val="75000"/>
                  </a:schemeClr>
                </a:solidFill>
              </a:rPr>
              <a:t>.</a:t>
            </a:r>
            <a:endParaRPr lang="hr-HR" sz="2400" b="1" dirty="0" smtClean="0">
              <a:solidFill>
                <a:schemeClr val="accent1">
                  <a:lumMod val="75000"/>
                </a:schemeClr>
              </a:solidFill>
            </a:endParaRPr>
          </a:p>
          <a:p>
            <a:endParaRPr lang="en-GB" sz="2400" b="1" dirty="0" smtClean="0">
              <a:solidFill>
                <a:schemeClr val="accent1">
                  <a:lumMod val="75000"/>
                </a:schemeClr>
              </a:solidFill>
            </a:endParaRPr>
          </a:p>
          <a:p>
            <a:endParaRPr lang="hr-HR" sz="2400" b="1" dirty="0" smtClean="0">
              <a:solidFill>
                <a:schemeClr val="accent1">
                  <a:lumMod val="75000"/>
                </a:schemeClr>
              </a:solidFill>
            </a:endParaRPr>
          </a:p>
          <a:p>
            <a:pPr algn="ctr"/>
            <a:r>
              <a:rPr lang="en-GB" sz="2400" b="1" dirty="0" smtClean="0">
                <a:solidFill>
                  <a:schemeClr val="accent1">
                    <a:lumMod val="75000"/>
                  </a:schemeClr>
                </a:solidFill>
              </a:rPr>
              <a:t>Air quality monitoring networks are the basic unit of each </a:t>
            </a:r>
            <a:r>
              <a:rPr lang="en-GB" sz="2400" b="1" dirty="0">
                <a:solidFill>
                  <a:schemeClr val="accent1">
                    <a:lumMod val="75000"/>
                  </a:schemeClr>
                </a:solidFill>
              </a:rPr>
              <a:t>air </a:t>
            </a:r>
            <a:r>
              <a:rPr lang="en-GB" sz="2400" b="1" dirty="0" smtClean="0">
                <a:solidFill>
                  <a:schemeClr val="accent1">
                    <a:lumMod val="75000"/>
                  </a:schemeClr>
                </a:solidFill>
              </a:rPr>
              <a:t>quality monitoring</a:t>
            </a:r>
            <a:r>
              <a:rPr lang="en-GB" sz="2400" b="1" dirty="0">
                <a:solidFill>
                  <a:schemeClr val="accent1">
                    <a:lumMod val="75000"/>
                  </a:schemeClr>
                </a:solidFill>
              </a:rPr>
              <a:t>.</a:t>
            </a:r>
            <a:endParaRPr lang="hr-HR" sz="2400" b="1" dirty="0">
              <a:solidFill>
                <a:schemeClr val="accent1">
                  <a:lumMod val="75000"/>
                </a:schemeClr>
              </a:solidFill>
            </a:endParaRPr>
          </a:p>
        </p:txBody>
      </p:sp>
      <p:grpSp>
        <p:nvGrpSpPr>
          <p:cNvPr id="16" name="Group 5"/>
          <p:cNvGrpSpPr/>
          <p:nvPr/>
        </p:nvGrpSpPr>
        <p:grpSpPr>
          <a:xfrm>
            <a:off x="376239" y="6334443"/>
            <a:ext cx="5128449" cy="439123"/>
            <a:chOff x="71999" y="6334443"/>
            <a:chExt cx="5128449" cy="439123"/>
          </a:xfrm>
        </p:grpSpPr>
        <p:grpSp>
          <p:nvGrpSpPr>
            <p:cNvPr id="17" name="Group 3"/>
            <p:cNvGrpSpPr>
              <a:grpSpLocks noChangeAspect="1"/>
            </p:cNvGrpSpPr>
            <p:nvPr/>
          </p:nvGrpSpPr>
          <p:grpSpPr bwMode="auto">
            <a:xfrm>
              <a:off x="138114" y="6362429"/>
              <a:ext cx="4500798" cy="411137"/>
              <a:chOff x="14858" y="6031800"/>
              <a:chExt cx="7310481" cy="703818"/>
            </a:xfrm>
          </p:grpSpPr>
          <p:pic>
            <p:nvPicPr>
              <p:cNvPr id="1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18" name="Rectangle 17"/>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28449" cy="439123"/>
            <a:chOff x="71999" y="6334443"/>
            <a:chExt cx="51284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217" name="Picture 1"/>
          <p:cNvPicPr>
            <a:picLocks noChangeAspect="1" noChangeArrowheads="1"/>
          </p:cNvPicPr>
          <p:nvPr/>
        </p:nvPicPr>
        <p:blipFill>
          <a:blip r:embed="rId4" cstate="print"/>
          <a:srcRect/>
          <a:stretch>
            <a:fillRect/>
          </a:stretch>
        </p:blipFill>
        <p:spPr bwMode="auto">
          <a:xfrm>
            <a:off x="370582" y="2546350"/>
            <a:ext cx="8493329" cy="3340100"/>
          </a:xfrm>
          <a:prstGeom prst="rect">
            <a:avLst/>
          </a:prstGeom>
          <a:noFill/>
          <a:ln w="9525">
            <a:noFill/>
            <a:miter lim="800000"/>
            <a:headEnd/>
            <a:tailEnd/>
          </a:ln>
          <a:effectLst/>
        </p:spPr>
      </p:pic>
      <p:sp>
        <p:nvSpPr>
          <p:cNvPr id="12" name="TextBox 11"/>
          <p:cNvSpPr txBox="1"/>
          <p:nvPr/>
        </p:nvSpPr>
        <p:spPr>
          <a:xfrm>
            <a:off x="381000" y="1924050"/>
            <a:ext cx="8505825" cy="400110"/>
          </a:xfrm>
          <a:prstGeom prst="rect">
            <a:avLst/>
          </a:prstGeom>
          <a:noFill/>
        </p:spPr>
        <p:txBody>
          <a:bodyPr wrap="square" rtlCol="0">
            <a:spAutoFit/>
          </a:bodyPr>
          <a:lstStyle/>
          <a:p>
            <a:r>
              <a:rPr lang="en-GB" sz="2000" b="1" dirty="0" smtClean="0">
                <a:solidFill>
                  <a:schemeClr val="accent1">
                    <a:lumMod val="75000"/>
                  </a:schemeClr>
                </a:solidFill>
              </a:rPr>
              <a:t>Table 5. Local networks and stations in the </a:t>
            </a:r>
            <a:r>
              <a:rPr lang="en-GB" sz="2000" b="1" dirty="0" err="1" smtClean="0">
                <a:solidFill>
                  <a:schemeClr val="accent1">
                    <a:lumMod val="75000"/>
                  </a:schemeClr>
                </a:solidFill>
              </a:rPr>
              <a:t>Sisak-Moslavina</a:t>
            </a:r>
            <a:r>
              <a:rPr lang="en-GB" sz="2000" b="1" dirty="0" smtClean="0">
                <a:solidFill>
                  <a:schemeClr val="accent1">
                    <a:lumMod val="75000"/>
                  </a:schemeClr>
                </a:solidFill>
              </a:rPr>
              <a:t> county</a:t>
            </a:r>
            <a:endParaRPr lang="hr-HR" sz="20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847850" y="1369345"/>
            <a:ext cx="5254941" cy="3974180"/>
          </a:xfrm>
          <a:prstGeom prst="rect">
            <a:avLst/>
          </a:prstGeom>
          <a:ln w="25400">
            <a:solidFill>
              <a:sysClr val="windowText" lastClr="000000"/>
            </a:solidFill>
          </a:ln>
        </p:spPr>
      </p:pic>
      <p:sp>
        <p:nvSpPr>
          <p:cNvPr id="10" name="TextBox 9"/>
          <p:cNvSpPr txBox="1"/>
          <p:nvPr/>
        </p:nvSpPr>
        <p:spPr>
          <a:xfrm>
            <a:off x="722376" y="5470029"/>
            <a:ext cx="9144000" cy="830997"/>
          </a:xfrm>
          <a:prstGeom prst="rect">
            <a:avLst/>
          </a:prstGeom>
          <a:noFill/>
        </p:spPr>
        <p:txBody>
          <a:bodyPr wrap="square" rtlCol="0">
            <a:spAutoFit/>
          </a:bodyPr>
          <a:lstStyle/>
          <a:p>
            <a:r>
              <a:rPr lang="en-GB" sz="2400" b="1" dirty="0" smtClean="0">
                <a:solidFill>
                  <a:schemeClr val="accent1">
                    <a:lumMod val="75000"/>
                  </a:schemeClr>
                </a:solidFill>
              </a:rPr>
              <a:t>Figure 6. The position of local networks and stations in </a:t>
            </a:r>
            <a:r>
              <a:rPr lang="en-GB" sz="2400" b="1" dirty="0" err="1" smtClean="0">
                <a:solidFill>
                  <a:schemeClr val="accent1">
                    <a:lumMod val="75000"/>
                  </a:schemeClr>
                </a:solidFill>
              </a:rPr>
              <a:t>Sisak-Moslavina</a:t>
            </a:r>
            <a:r>
              <a:rPr lang="en-GB" sz="2400" b="1" dirty="0" smtClean="0">
                <a:solidFill>
                  <a:schemeClr val="accent1">
                    <a:lumMod val="75000"/>
                  </a:schemeClr>
                </a:solidFill>
              </a:rPr>
              <a:t> county</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19305" cy="439123"/>
            <a:chOff x="71999" y="6334443"/>
            <a:chExt cx="51193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93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4097" name="Picture 1"/>
          <p:cNvPicPr>
            <a:picLocks noChangeAspect="1" noChangeArrowheads="1"/>
          </p:cNvPicPr>
          <p:nvPr/>
        </p:nvPicPr>
        <p:blipFill>
          <a:blip r:embed="rId4" cstate="print"/>
          <a:srcRect/>
          <a:stretch>
            <a:fillRect/>
          </a:stretch>
        </p:blipFill>
        <p:spPr bwMode="auto">
          <a:xfrm>
            <a:off x="189883" y="2381250"/>
            <a:ext cx="8575237" cy="3781425"/>
          </a:xfrm>
          <a:prstGeom prst="rect">
            <a:avLst/>
          </a:prstGeom>
          <a:noFill/>
          <a:ln w="9525">
            <a:noFill/>
            <a:miter lim="800000"/>
            <a:headEnd/>
            <a:tailEnd/>
          </a:ln>
          <a:effectLst/>
        </p:spPr>
      </p:pic>
      <p:sp>
        <p:nvSpPr>
          <p:cNvPr id="10" name="TextBox 9"/>
          <p:cNvSpPr txBox="1"/>
          <p:nvPr/>
        </p:nvSpPr>
        <p:spPr>
          <a:xfrm>
            <a:off x="657225" y="1781175"/>
            <a:ext cx="7839075" cy="461665"/>
          </a:xfrm>
          <a:prstGeom prst="rect">
            <a:avLst/>
          </a:prstGeom>
          <a:noFill/>
        </p:spPr>
        <p:txBody>
          <a:bodyPr wrap="square" rtlCol="0">
            <a:spAutoFit/>
          </a:bodyPr>
          <a:lstStyle/>
          <a:p>
            <a:pPr algn="ctr"/>
            <a:r>
              <a:rPr lang="en-GB" sz="2400" b="1" dirty="0" smtClean="0">
                <a:solidFill>
                  <a:schemeClr val="accent1">
                    <a:lumMod val="75000"/>
                  </a:schemeClr>
                </a:solidFill>
              </a:rPr>
              <a:t>Table 6. Local networks and stations in Istrian County</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27281" cy="439123"/>
            <a:chOff x="71999" y="6334443"/>
            <a:chExt cx="49272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272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2476500" y="1409558"/>
            <a:ext cx="3958282" cy="3762518"/>
          </a:xfrm>
          <a:prstGeom prst="rect">
            <a:avLst/>
          </a:prstGeom>
          <a:ln w="25400">
            <a:solidFill>
              <a:sysClr val="windowText" lastClr="000000"/>
            </a:solidFill>
          </a:ln>
        </p:spPr>
      </p:pic>
      <p:sp>
        <p:nvSpPr>
          <p:cNvPr id="10" name="TextBox 9"/>
          <p:cNvSpPr txBox="1"/>
          <p:nvPr/>
        </p:nvSpPr>
        <p:spPr>
          <a:xfrm>
            <a:off x="895350" y="5553075"/>
            <a:ext cx="7639050" cy="830997"/>
          </a:xfrm>
          <a:prstGeom prst="rect">
            <a:avLst/>
          </a:prstGeom>
          <a:noFill/>
        </p:spPr>
        <p:txBody>
          <a:bodyPr wrap="square" rtlCol="0">
            <a:spAutoFit/>
          </a:bodyPr>
          <a:lstStyle/>
          <a:p>
            <a:r>
              <a:rPr lang="en-GB" sz="2400" b="1" dirty="0" smtClean="0">
                <a:solidFill>
                  <a:schemeClr val="accent1">
                    <a:lumMod val="75000"/>
                  </a:schemeClr>
                </a:solidFill>
              </a:rPr>
              <a:t>Figure 7. The position of local networks and stations of the Istrian County</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780977" cy="439123"/>
            <a:chOff x="71999" y="6334443"/>
            <a:chExt cx="478097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78097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6146" name="Picture 2"/>
          <p:cNvPicPr>
            <a:picLocks noChangeAspect="1" noChangeArrowheads="1"/>
          </p:cNvPicPr>
          <p:nvPr/>
        </p:nvPicPr>
        <p:blipFill>
          <a:blip r:embed="rId4" cstate="print"/>
          <a:srcRect/>
          <a:stretch>
            <a:fillRect/>
          </a:stretch>
        </p:blipFill>
        <p:spPr bwMode="auto">
          <a:xfrm>
            <a:off x="280988" y="2338388"/>
            <a:ext cx="8658225" cy="3038475"/>
          </a:xfrm>
          <a:prstGeom prst="rect">
            <a:avLst/>
          </a:prstGeom>
          <a:noFill/>
          <a:ln w="9525">
            <a:noFill/>
            <a:miter lim="800000"/>
            <a:headEnd/>
            <a:tailEnd/>
          </a:ln>
        </p:spPr>
      </p:pic>
      <p:sp>
        <p:nvSpPr>
          <p:cNvPr id="12" name="TextBox 11"/>
          <p:cNvSpPr txBox="1"/>
          <p:nvPr/>
        </p:nvSpPr>
        <p:spPr>
          <a:xfrm>
            <a:off x="771525" y="1733550"/>
            <a:ext cx="8039100" cy="461665"/>
          </a:xfrm>
          <a:prstGeom prst="rect">
            <a:avLst/>
          </a:prstGeom>
          <a:solidFill>
            <a:schemeClr val="bg1"/>
          </a:solidFill>
        </p:spPr>
        <p:txBody>
          <a:bodyPr wrap="square" rtlCol="0">
            <a:spAutoFit/>
          </a:bodyPr>
          <a:lstStyle/>
          <a:p>
            <a:pPr algn="ctr"/>
            <a:r>
              <a:rPr lang="en-GB" sz="2400" b="1" dirty="0" smtClean="0">
                <a:solidFill>
                  <a:schemeClr val="accent1">
                    <a:lumMod val="75000"/>
                  </a:schemeClr>
                </a:solidFill>
              </a:rPr>
              <a:t>Table 7. Local networks and stations in HR-RI agglomeration</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18721" cy="439123"/>
            <a:chOff x="71999" y="6334443"/>
            <a:chExt cx="501872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1872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7169" name="Picture 1"/>
          <p:cNvPicPr>
            <a:picLocks noChangeAspect="1" noChangeArrowheads="1"/>
          </p:cNvPicPr>
          <p:nvPr/>
        </p:nvPicPr>
        <p:blipFill>
          <a:blip r:embed="rId4" cstate="print"/>
          <a:srcRect/>
          <a:stretch>
            <a:fillRect/>
          </a:stretch>
        </p:blipFill>
        <p:spPr bwMode="auto">
          <a:xfrm>
            <a:off x="302230" y="2658295"/>
            <a:ext cx="8601075" cy="2362200"/>
          </a:xfrm>
          <a:prstGeom prst="rect">
            <a:avLst/>
          </a:prstGeom>
          <a:noFill/>
          <a:ln w="9525">
            <a:noFill/>
            <a:miter lim="800000"/>
            <a:headEnd/>
            <a:tailEnd/>
          </a:ln>
        </p:spPr>
      </p:pic>
      <p:sp>
        <p:nvSpPr>
          <p:cNvPr id="10" name="TextBox 9"/>
          <p:cNvSpPr txBox="1"/>
          <p:nvPr/>
        </p:nvSpPr>
        <p:spPr>
          <a:xfrm>
            <a:off x="302230" y="1494264"/>
            <a:ext cx="8667750" cy="830997"/>
          </a:xfrm>
          <a:prstGeom prst="rect">
            <a:avLst/>
          </a:prstGeom>
          <a:solidFill>
            <a:schemeClr val="bg1"/>
          </a:solidFill>
        </p:spPr>
        <p:txBody>
          <a:bodyPr wrap="square" rtlCol="0">
            <a:spAutoFit/>
          </a:bodyPr>
          <a:lstStyle/>
          <a:p>
            <a:pPr algn="ctr"/>
            <a:r>
              <a:rPr lang="en-GB" sz="2400" b="1" dirty="0" smtClean="0">
                <a:solidFill>
                  <a:schemeClr val="accent1">
                    <a:lumMod val="75000"/>
                  </a:schemeClr>
                </a:solidFill>
              </a:rPr>
              <a:t>Table 7. </a:t>
            </a:r>
            <a:r>
              <a:rPr lang="en-GB" sz="2400" b="1" dirty="0">
                <a:solidFill>
                  <a:schemeClr val="accent1">
                    <a:lumMod val="75000"/>
                  </a:schemeClr>
                </a:solidFill>
              </a:rPr>
              <a:t>Local networks and stations in HR-RI </a:t>
            </a:r>
            <a:r>
              <a:rPr lang="en-GB" sz="2400" b="1" dirty="0" smtClean="0">
                <a:solidFill>
                  <a:schemeClr val="accent1">
                    <a:lumMod val="75000"/>
                  </a:schemeClr>
                </a:solidFill>
              </a:rPr>
              <a:t>agglomeration (continuation)</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36425" cy="439123"/>
            <a:chOff x="71999" y="6334443"/>
            <a:chExt cx="493642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3642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1372202"/>
            <a:ext cx="4461964" cy="3885598"/>
          </a:xfrm>
          <a:prstGeom prst="rect">
            <a:avLst/>
          </a:prstGeom>
          <a:noFill/>
          <a:ln>
            <a:noFill/>
          </a:ln>
        </p:spPr>
      </p:pic>
      <p:sp>
        <p:nvSpPr>
          <p:cNvPr id="10" name="TextBox 9"/>
          <p:cNvSpPr txBox="1"/>
          <p:nvPr/>
        </p:nvSpPr>
        <p:spPr>
          <a:xfrm>
            <a:off x="933450" y="5486400"/>
            <a:ext cx="7515225" cy="830997"/>
          </a:xfrm>
          <a:prstGeom prst="rect">
            <a:avLst/>
          </a:prstGeom>
          <a:noFill/>
        </p:spPr>
        <p:txBody>
          <a:bodyPr wrap="square" rtlCol="0">
            <a:spAutoFit/>
          </a:bodyPr>
          <a:lstStyle/>
          <a:p>
            <a:pPr algn="ctr"/>
            <a:r>
              <a:rPr lang="en-GB" sz="2400" b="1" dirty="0" smtClean="0">
                <a:solidFill>
                  <a:schemeClr val="accent1">
                    <a:lumMod val="75000"/>
                  </a:schemeClr>
                </a:solidFill>
              </a:rPr>
              <a:t>Figure 8. The position of local networks and stations in HR-RI agglomeration</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74753" cy="439123"/>
            <a:chOff x="71999" y="6334443"/>
            <a:chExt cx="52747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747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52226" name="Picture 2"/>
          <p:cNvPicPr>
            <a:picLocks noChangeAspect="1" noChangeArrowheads="1"/>
          </p:cNvPicPr>
          <p:nvPr/>
        </p:nvPicPr>
        <p:blipFill>
          <a:blip r:embed="rId4" cstate="print"/>
          <a:srcRect/>
          <a:stretch>
            <a:fillRect/>
          </a:stretch>
        </p:blipFill>
        <p:spPr bwMode="auto">
          <a:xfrm>
            <a:off x="223372" y="2419350"/>
            <a:ext cx="8841944" cy="3676650"/>
          </a:xfrm>
          <a:prstGeom prst="rect">
            <a:avLst/>
          </a:prstGeom>
          <a:noFill/>
          <a:ln w="9525">
            <a:noFill/>
            <a:miter lim="800000"/>
            <a:headEnd/>
            <a:tailEnd/>
          </a:ln>
        </p:spPr>
      </p:pic>
      <p:sp>
        <p:nvSpPr>
          <p:cNvPr id="12" name="TextBox 11"/>
          <p:cNvSpPr txBox="1"/>
          <p:nvPr/>
        </p:nvSpPr>
        <p:spPr>
          <a:xfrm>
            <a:off x="781050" y="1838325"/>
            <a:ext cx="7820025" cy="461665"/>
          </a:xfrm>
          <a:prstGeom prst="rect">
            <a:avLst/>
          </a:prstGeom>
          <a:noFill/>
        </p:spPr>
        <p:txBody>
          <a:bodyPr wrap="square" rtlCol="0">
            <a:spAutoFit/>
          </a:bodyPr>
          <a:lstStyle/>
          <a:p>
            <a:pPr algn="ctr"/>
            <a:r>
              <a:rPr lang="en-GB" sz="2400" b="1" dirty="0" smtClean="0">
                <a:solidFill>
                  <a:schemeClr val="accent1">
                    <a:lumMod val="75000"/>
                  </a:schemeClr>
                </a:solidFill>
              </a:rPr>
              <a:t>Table 8. Local networks and stations in HR-ST agglomeration </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4.4 </a:t>
            </a:r>
            <a:r>
              <a:rPr lang="en-GB" sz="2800" b="1" dirty="0">
                <a:solidFill>
                  <a:schemeClr val="tx2"/>
                </a:solidFill>
                <a:effectLst>
                  <a:glow>
                    <a:srgbClr val="7F7F7F">
                      <a:alpha val="35000"/>
                    </a:srgbClr>
                  </a:glow>
                </a:effectLst>
              </a:rPr>
              <a:t>LOCAL NETWORK FOR AIR QUALITY MONITORING</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19889" cy="439123"/>
            <a:chOff x="71999" y="6334443"/>
            <a:chExt cx="521988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1988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7851" y="1462229"/>
            <a:ext cx="5324474" cy="3957496"/>
          </a:xfrm>
          <a:prstGeom prst="rect">
            <a:avLst/>
          </a:prstGeom>
          <a:noFill/>
          <a:ln>
            <a:noFill/>
          </a:ln>
        </p:spPr>
      </p:pic>
      <p:sp>
        <p:nvSpPr>
          <p:cNvPr id="10" name="TextBox 9"/>
          <p:cNvSpPr txBox="1"/>
          <p:nvPr/>
        </p:nvSpPr>
        <p:spPr>
          <a:xfrm>
            <a:off x="904875" y="5505450"/>
            <a:ext cx="7486650" cy="830997"/>
          </a:xfrm>
          <a:prstGeom prst="rect">
            <a:avLst/>
          </a:prstGeom>
          <a:noFill/>
        </p:spPr>
        <p:txBody>
          <a:bodyPr wrap="square" rtlCol="0">
            <a:spAutoFit/>
          </a:bodyPr>
          <a:lstStyle/>
          <a:p>
            <a:pPr algn="ctr"/>
            <a:r>
              <a:rPr lang="en-GB" sz="2400" b="1" dirty="0" smtClean="0">
                <a:solidFill>
                  <a:schemeClr val="accent1">
                    <a:lumMod val="75000"/>
                  </a:schemeClr>
                </a:solidFill>
              </a:rPr>
              <a:t>Figure 9. The position of local networks and stations in HR-ST agglomeration</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37160" y="467623"/>
            <a:ext cx="928116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smtClean="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smtClean="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347905" cy="439123"/>
            <a:chOff x="71999" y="6334443"/>
            <a:chExt cx="53479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479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Rectangle 3"/>
          <p:cNvSpPr/>
          <p:nvPr/>
        </p:nvSpPr>
        <p:spPr>
          <a:xfrm>
            <a:off x="376239" y="1582341"/>
            <a:ext cx="8177211" cy="4154984"/>
          </a:xfrm>
          <a:prstGeom prst="rect">
            <a:avLst/>
          </a:prstGeom>
        </p:spPr>
        <p:txBody>
          <a:bodyPr wrap="square">
            <a:spAutoFit/>
          </a:bodyPr>
          <a:lstStyle/>
          <a:p>
            <a:r>
              <a:rPr lang="en-GB" sz="2400" b="1" dirty="0">
                <a:solidFill>
                  <a:schemeClr val="accent1">
                    <a:lumMod val="75000"/>
                  </a:schemeClr>
                </a:solidFill>
              </a:rPr>
              <a:t>Measures of special purpose must be carried out or it is necessary to estimate the level of pollution in cases where there is a suspicion expressed by citizens' complaint that air is contaminated so much that it can disturb human health, quality of life and / or have adverse effects on any environmental </a:t>
            </a:r>
            <a:r>
              <a:rPr lang="en-GB" sz="2400" b="1" dirty="0" smtClean="0">
                <a:solidFill>
                  <a:schemeClr val="accent1">
                    <a:lumMod val="75000"/>
                  </a:schemeClr>
                </a:solidFill>
              </a:rPr>
              <a:t>component</a:t>
            </a:r>
            <a:r>
              <a:rPr lang="en-GB" sz="2400" b="1" dirty="0">
                <a:solidFill>
                  <a:schemeClr val="accent1">
                    <a:lumMod val="75000"/>
                  </a:schemeClr>
                </a:solidFill>
              </a:rPr>
              <a:t>. The executive body of the City of Zagreb, the city and the municipality, at the request of the environmental inspection to determine the justification of the above suspicion, is obliged to make a decision on the measurement of the special purpose or the assessment of the level of pollution within eight days.</a:t>
            </a:r>
            <a:endParaRPr lang="en-US" sz="2400" dirty="0"/>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4.1 </a:t>
            </a:r>
            <a:r>
              <a:rPr lang="en-GB" sz="2400" b="1" dirty="0">
                <a:solidFill>
                  <a:schemeClr val="tx2"/>
                </a:solidFill>
                <a:effectLst>
                  <a:glow>
                    <a:srgbClr val="7F7F7F">
                      <a:alpha val="35000"/>
                    </a:srgbClr>
                  </a:glow>
                </a:effectLst>
              </a:rPr>
              <a:t>WHAT ARE THE AIR QUALITY MONITORING NETWORKS? </a:t>
            </a:r>
            <a:endParaRPr lang="hr-HR" sz="24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38150" y="1476375"/>
            <a:ext cx="8486775" cy="4893647"/>
          </a:xfrm>
          <a:prstGeom prst="rect">
            <a:avLst/>
          </a:prstGeom>
          <a:noFill/>
        </p:spPr>
        <p:txBody>
          <a:bodyPr wrap="square" rtlCol="0">
            <a:spAutoFit/>
          </a:bodyPr>
          <a:lstStyle/>
          <a:p>
            <a:pPr>
              <a:buClr>
                <a:srgbClr val="FF0000"/>
              </a:buClr>
              <a:buFont typeface="Wingdings" pitchFamily="2" charset="2"/>
              <a:buChar char="§"/>
            </a:pPr>
            <a:r>
              <a:rPr lang="hr-HR" sz="2400" b="1" dirty="0" smtClean="0">
                <a:solidFill>
                  <a:schemeClr val="accent1">
                    <a:lumMod val="75000"/>
                  </a:schemeClr>
                </a:solidFill>
              </a:rPr>
              <a:t> </a:t>
            </a:r>
            <a:r>
              <a:rPr lang="en-GB" sz="2400" b="1" dirty="0" smtClean="0">
                <a:solidFill>
                  <a:schemeClr val="accent1">
                    <a:lumMod val="75000"/>
                  </a:schemeClr>
                </a:solidFill>
              </a:rPr>
              <a:t>From experience it is known that in a certain area, </a:t>
            </a:r>
            <a:r>
              <a:rPr lang="en-GB" sz="2400" b="1" dirty="0">
                <a:solidFill>
                  <a:schemeClr val="accent1">
                    <a:lumMod val="75000"/>
                  </a:schemeClr>
                </a:solidFill>
              </a:rPr>
              <a:t>no matter how </a:t>
            </a:r>
            <a:r>
              <a:rPr lang="en-GB" sz="2400" b="1" dirty="0" smtClean="0">
                <a:solidFill>
                  <a:schemeClr val="accent1">
                    <a:lumMod val="75000"/>
                  </a:schemeClr>
                </a:solidFill>
              </a:rPr>
              <a:t>big </a:t>
            </a:r>
            <a:r>
              <a:rPr lang="en-GB" sz="2400" b="1" dirty="0">
                <a:solidFill>
                  <a:schemeClr val="accent1">
                    <a:lumMod val="75000"/>
                  </a:schemeClr>
                </a:solidFill>
              </a:rPr>
              <a:t>it is, </a:t>
            </a:r>
            <a:r>
              <a:rPr lang="en-GB" sz="2400" b="1" dirty="0" smtClean="0">
                <a:solidFill>
                  <a:schemeClr val="accent1">
                    <a:lumMod val="75000"/>
                  </a:schemeClr>
                </a:solidFill>
              </a:rPr>
              <a:t>there may be significant differences in concentrations of pollutants in the air.</a:t>
            </a:r>
            <a:endParaRPr lang="hr-HR" sz="2400" b="1" dirty="0" smtClean="0">
              <a:solidFill>
                <a:schemeClr val="accent1">
                  <a:lumMod val="75000"/>
                </a:schemeClr>
              </a:solidFill>
            </a:endParaRPr>
          </a:p>
          <a:p>
            <a:pPr>
              <a:buClr>
                <a:srgbClr val="FF0000"/>
              </a:buClr>
              <a:buFont typeface="Wingdings" pitchFamily="2" charset="2"/>
              <a:buChar char="§"/>
            </a:pPr>
            <a:endParaRPr lang="hr-HR" sz="2400" b="1" dirty="0" smtClean="0">
              <a:solidFill>
                <a:schemeClr val="accent1">
                  <a:lumMod val="75000"/>
                </a:schemeClr>
              </a:solidFill>
            </a:endParaRPr>
          </a:p>
          <a:p>
            <a:pPr>
              <a:buClr>
                <a:srgbClr val="FF0000"/>
              </a:buClr>
              <a:buFont typeface="Wingdings" pitchFamily="2" charset="2"/>
              <a:buChar char="§"/>
            </a:pPr>
            <a:r>
              <a:rPr lang="hr-HR" sz="2400" b="1" dirty="0" smtClean="0">
                <a:solidFill>
                  <a:schemeClr val="accent1">
                    <a:lumMod val="75000"/>
                  </a:schemeClr>
                </a:solidFill>
              </a:rPr>
              <a:t> </a:t>
            </a:r>
            <a:r>
              <a:rPr lang="en-GB" sz="2400" b="1" dirty="0" smtClean="0">
                <a:solidFill>
                  <a:schemeClr val="accent1">
                    <a:lumMod val="75000"/>
                  </a:schemeClr>
                </a:solidFill>
              </a:rPr>
              <a:t>Also, it is known that at the same site </a:t>
            </a:r>
            <a:r>
              <a:rPr lang="en-GB" sz="2400" b="1" dirty="0">
                <a:solidFill>
                  <a:schemeClr val="accent1">
                    <a:lumMod val="75000"/>
                  </a:schemeClr>
                </a:solidFill>
              </a:rPr>
              <a:t>concentration can vary </a:t>
            </a:r>
            <a:r>
              <a:rPr lang="en-GB" sz="2400" b="1" dirty="0" smtClean="0">
                <a:solidFill>
                  <a:schemeClr val="accent1">
                    <a:lumMod val="75000"/>
                  </a:schemeClr>
                </a:solidFill>
              </a:rPr>
              <a:t>significantly over time.</a:t>
            </a:r>
            <a:endParaRPr lang="hr-HR" sz="2400" b="1" dirty="0" smtClean="0">
              <a:solidFill>
                <a:schemeClr val="accent1">
                  <a:lumMod val="75000"/>
                </a:schemeClr>
              </a:solidFill>
            </a:endParaRPr>
          </a:p>
          <a:p>
            <a:pPr>
              <a:buClr>
                <a:srgbClr val="FF0000"/>
              </a:buClr>
              <a:buFont typeface="Wingdings" pitchFamily="2" charset="2"/>
              <a:buChar char="§"/>
            </a:pPr>
            <a:endParaRPr lang="hr-HR" sz="2400" b="1" dirty="0" smtClean="0">
              <a:solidFill>
                <a:schemeClr val="accent1">
                  <a:lumMod val="75000"/>
                </a:schemeClr>
              </a:solidFill>
            </a:endParaRPr>
          </a:p>
          <a:p>
            <a:pPr>
              <a:buClr>
                <a:srgbClr val="FF0000"/>
              </a:buClr>
              <a:buFont typeface="Wingdings" pitchFamily="2" charset="2"/>
              <a:buChar char="§"/>
            </a:pPr>
            <a:r>
              <a:rPr lang="en-GB" sz="2400" b="1" dirty="0">
                <a:solidFill>
                  <a:schemeClr val="accent1">
                    <a:lumMod val="75000"/>
                  </a:schemeClr>
                </a:solidFill>
              </a:rPr>
              <a:t> If we want to fulfil the basic target of air quality monitoring, certainty of determining the spatial and temporal distribution of pollutants in the air in a certain area has to be greater</a:t>
            </a:r>
            <a:r>
              <a:rPr lang="en-GB" sz="2400" b="1" dirty="0" smtClean="0">
                <a:solidFill>
                  <a:schemeClr val="accent1">
                    <a:lumMod val="75000"/>
                  </a:schemeClr>
                </a:solidFill>
              </a:rPr>
              <a:t>. </a:t>
            </a:r>
            <a:r>
              <a:rPr lang="en-GB" sz="2400" b="1" dirty="0">
                <a:solidFill>
                  <a:schemeClr val="accent1">
                    <a:lumMod val="75000"/>
                  </a:schemeClr>
                </a:solidFill>
              </a:rPr>
              <a:t>The best way to do this is by deploying measuring instruments at the characteristic points of that area and measuring during a representative time interval</a:t>
            </a:r>
            <a:endParaRPr lang="hr-HR" sz="2400" b="1" dirty="0">
              <a:solidFill>
                <a:schemeClr val="accent1">
                  <a:lumMod val="75000"/>
                </a:schemeClr>
              </a:solidFill>
            </a:endParaRPr>
          </a:p>
        </p:txBody>
      </p:sp>
      <p:grpSp>
        <p:nvGrpSpPr>
          <p:cNvPr id="15" name="Group 5"/>
          <p:cNvGrpSpPr/>
          <p:nvPr/>
        </p:nvGrpSpPr>
        <p:grpSpPr>
          <a:xfrm>
            <a:off x="376239" y="6334443"/>
            <a:ext cx="5128449" cy="439123"/>
            <a:chOff x="71999" y="6334443"/>
            <a:chExt cx="5128449" cy="439123"/>
          </a:xfrm>
        </p:grpSpPr>
        <p:grpSp>
          <p:nvGrpSpPr>
            <p:cNvPr id="16" name="Group 3"/>
            <p:cNvGrpSpPr>
              <a:grpSpLocks noChangeAspect="1"/>
            </p:cNvGrpSpPr>
            <p:nvPr/>
          </p:nvGrpSpPr>
          <p:grpSpPr bwMode="auto">
            <a:xfrm>
              <a:off x="138114" y="6362429"/>
              <a:ext cx="4500798" cy="411137"/>
              <a:chOff x="14858" y="6031800"/>
              <a:chExt cx="7310481" cy="703818"/>
            </a:xfrm>
          </p:grpSpPr>
          <p:pic>
            <p:nvPicPr>
              <p:cNvPr id="1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17" name="Rectangle 16"/>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82296" y="493713"/>
            <a:ext cx="922629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a:t>
            </a:r>
            <a:r>
              <a:rPr lang="en-GB" sz="2400" b="1" dirty="0" smtClean="0">
                <a:solidFill>
                  <a:schemeClr val="tx2"/>
                </a:solidFill>
                <a:effectLst>
                  <a:glow>
                    <a:srgbClr val="7F7F7F">
                      <a:alpha val="35000"/>
                    </a:srgbClr>
                  </a:glow>
                </a:effectLst>
              </a:rPr>
              <a:t>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10745" cy="439123"/>
            <a:chOff x="71999" y="6334443"/>
            <a:chExt cx="52107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107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376239" y="1564152"/>
            <a:ext cx="8253411" cy="1938992"/>
          </a:xfrm>
          <a:prstGeom prst="rect">
            <a:avLst/>
          </a:prstGeom>
          <a:noFill/>
        </p:spPr>
        <p:txBody>
          <a:bodyPr wrap="square" rtlCol="0">
            <a:spAutoFit/>
          </a:bodyPr>
          <a:lstStyle/>
          <a:p>
            <a:r>
              <a:rPr lang="en-GB" sz="2400" b="1" dirty="0">
                <a:solidFill>
                  <a:schemeClr val="accent1">
                    <a:lumMod val="75000"/>
                  </a:schemeClr>
                </a:solidFill>
              </a:rPr>
              <a:t>These measurements are carried out after inspection supervision establishes a grounded suspicion of excessive pollution after the alert of the citizen.</a:t>
            </a:r>
          </a:p>
          <a:p>
            <a:r>
              <a:rPr lang="en-GB" sz="2400" b="1" dirty="0">
                <a:solidFill>
                  <a:schemeClr val="accent1">
                    <a:lumMod val="75000"/>
                  </a:schemeClr>
                </a:solidFill>
              </a:rPr>
              <a:t>The most common examples are the spread of unpleasant smells from a known or unknown source</a:t>
            </a:r>
            <a:endParaRPr lang="en-US" sz="2400" b="1" dirty="0">
              <a:solidFill>
                <a:schemeClr val="accent1">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3536561"/>
            <a:ext cx="3975115" cy="222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91440" y="493713"/>
            <a:ext cx="923544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a:t>
            </a:r>
            <a:r>
              <a:rPr lang="en-GB" sz="2400" b="1" dirty="0" smtClean="0">
                <a:solidFill>
                  <a:schemeClr val="tx2"/>
                </a:solidFill>
                <a:effectLst>
                  <a:glow>
                    <a:srgbClr val="7F7F7F">
                      <a:alpha val="35000"/>
                    </a:srgbClr>
                  </a:glow>
                </a:effectLst>
              </a:rPr>
              <a:t>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74753" cy="439123"/>
            <a:chOff x="71999" y="6334443"/>
            <a:chExt cx="52747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747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581150"/>
            <a:ext cx="7785080" cy="4154984"/>
          </a:xfrm>
          <a:prstGeom prst="rect">
            <a:avLst/>
          </a:prstGeom>
          <a:noFill/>
        </p:spPr>
        <p:txBody>
          <a:bodyPr wrap="square" rtlCol="0">
            <a:spAutoFit/>
          </a:bodyPr>
          <a:lstStyle/>
          <a:p>
            <a:r>
              <a:rPr lang="en-GB" sz="2400" b="1" dirty="0">
                <a:solidFill>
                  <a:schemeClr val="accent1">
                    <a:lumMod val="75000"/>
                  </a:schemeClr>
                </a:solidFill>
              </a:rPr>
              <a:t>Most often JLS or inspectors require:</a:t>
            </a:r>
          </a:p>
          <a:p>
            <a:pPr marL="342900" indent="-342900">
              <a:buFontTx/>
              <a:buChar char="-"/>
            </a:pPr>
            <a:r>
              <a:rPr lang="en-GB" sz="2400" b="1" dirty="0" smtClean="0">
                <a:solidFill>
                  <a:schemeClr val="accent1">
                    <a:lumMod val="75000"/>
                  </a:schemeClr>
                </a:solidFill>
              </a:rPr>
              <a:t>hydrogen sulphide</a:t>
            </a:r>
          </a:p>
          <a:p>
            <a:pPr marL="342900" indent="-342900">
              <a:buFontTx/>
              <a:buChar char="-"/>
            </a:pPr>
            <a:r>
              <a:rPr lang="en-GB" sz="2400" b="1" dirty="0" err="1" smtClean="0">
                <a:solidFill>
                  <a:schemeClr val="accent1">
                    <a:lumMod val="75000"/>
                  </a:schemeClr>
                </a:solidFill>
              </a:rPr>
              <a:t>Mercaptans</a:t>
            </a:r>
            <a:endParaRPr lang="en-GB" sz="2400" b="1" dirty="0" smtClean="0">
              <a:solidFill>
                <a:schemeClr val="accent1">
                  <a:lumMod val="75000"/>
                </a:schemeClr>
              </a:solidFill>
            </a:endParaRPr>
          </a:p>
          <a:p>
            <a:pPr marL="342900" indent="-342900">
              <a:buFontTx/>
              <a:buChar char="-"/>
            </a:pPr>
            <a:r>
              <a:rPr lang="en-GB" sz="2400" b="1" dirty="0" smtClean="0">
                <a:solidFill>
                  <a:schemeClr val="accent1">
                    <a:lumMod val="75000"/>
                  </a:schemeClr>
                </a:solidFill>
              </a:rPr>
              <a:t>Ammonia</a:t>
            </a:r>
          </a:p>
          <a:p>
            <a:pPr marL="342900" indent="-342900">
              <a:buFontTx/>
              <a:buChar char="-"/>
            </a:pPr>
            <a:r>
              <a:rPr lang="en-GB" sz="2400" b="1" dirty="0" smtClean="0">
                <a:solidFill>
                  <a:schemeClr val="accent1">
                    <a:lumMod val="75000"/>
                  </a:schemeClr>
                </a:solidFill>
              </a:rPr>
              <a:t>PM10</a:t>
            </a:r>
            <a:endParaRPr lang="en-GB" sz="2400" b="1" dirty="0">
              <a:solidFill>
                <a:schemeClr val="accent1">
                  <a:lumMod val="75000"/>
                </a:schemeClr>
              </a:solidFill>
            </a:endParaRPr>
          </a:p>
          <a:p>
            <a:endParaRPr lang="en-GB" sz="2400" b="1" dirty="0" smtClean="0">
              <a:solidFill>
                <a:schemeClr val="accent1">
                  <a:lumMod val="75000"/>
                </a:schemeClr>
              </a:solidFill>
            </a:endParaRPr>
          </a:p>
          <a:p>
            <a:r>
              <a:rPr lang="en-GB" sz="2400" b="1" dirty="0" smtClean="0">
                <a:solidFill>
                  <a:schemeClr val="accent1">
                    <a:lumMod val="75000"/>
                  </a:schemeClr>
                </a:solidFill>
              </a:rPr>
              <a:t>The </a:t>
            </a:r>
            <a:r>
              <a:rPr lang="en-GB" sz="2400" b="1" dirty="0">
                <a:solidFill>
                  <a:schemeClr val="accent1">
                    <a:lumMod val="75000"/>
                  </a:schemeClr>
                </a:solidFill>
              </a:rPr>
              <a:t>first two can smell at concentrations of just a few ppb and can endanger the quality of life.</a:t>
            </a:r>
          </a:p>
          <a:p>
            <a:r>
              <a:rPr lang="en-GB" sz="2400" b="1" dirty="0">
                <a:solidFill>
                  <a:schemeClr val="accent1">
                    <a:lumMod val="75000"/>
                  </a:schemeClr>
                </a:solidFill>
              </a:rPr>
              <a:t>Unfortunately they are not the only "smelly" ...</a:t>
            </a:r>
          </a:p>
          <a:p>
            <a:r>
              <a:rPr lang="en-GB" sz="2400" b="1" dirty="0">
                <a:solidFill>
                  <a:schemeClr val="accent1">
                    <a:lumMod val="75000"/>
                  </a:schemeClr>
                </a:solidFill>
              </a:rPr>
              <a:t>PM10 is a pollutant that currently most endangers human health at the global level.</a:t>
            </a:r>
            <a:endParaRPr lang="hr-HR" sz="2400" b="1" baseline="-25000" dirty="0" smtClean="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09728" y="493713"/>
            <a:ext cx="9253728"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4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329617" cy="439123"/>
            <a:chOff x="71999" y="6334443"/>
            <a:chExt cx="532961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2961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442354" y="1780052"/>
            <a:ext cx="7785080" cy="3785652"/>
          </a:xfrm>
          <a:prstGeom prst="rect">
            <a:avLst/>
          </a:prstGeom>
          <a:noFill/>
        </p:spPr>
        <p:txBody>
          <a:bodyPr wrap="square" rtlCol="0">
            <a:spAutoFit/>
          </a:bodyPr>
          <a:lstStyle/>
          <a:p>
            <a:r>
              <a:rPr lang="en-GB" sz="2400" b="1" dirty="0">
                <a:solidFill>
                  <a:schemeClr val="accent1">
                    <a:lumMod val="75000"/>
                  </a:schemeClr>
                </a:solidFill>
              </a:rPr>
              <a:t>Complaints / complaints from citizens on unpleasant </a:t>
            </a:r>
            <a:r>
              <a:rPr lang="en-GB" sz="2400" b="1" dirty="0" err="1">
                <a:solidFill>
                  <a:schemeClr val="accent1">
                    <a:lumMod val="75000"/>
                  </a:schemeClr>
                </a:solidFill>
              </a:rPr>
              <a:t>odors</a:t>
            </a:r>
            <a:r>
              <a:rPr lang="en-GB" sz="2400" b="1" dirty="0">
                <a:solidFill>
                  <a:schemeClr val="accent1">
                    <a:lumMod val="75000"/>
                  </a:schemeClr>
                </a:solidFill>
              </a:rPr>
              <a:t> are common. If it's just about to, though it does look dramatic, there's no place to panic. All three substances are acutely toxic only at concentrations of 1000x higher than those causing stench.</a:t>
            </a:r>
          </a:p>
          <a:p>
            <a:r>
              <a:rPr lang="en-GB" sz="2400" b="1" dirty="0">
                <a:solidFill>
                  <a:schemeClr val="accent1">
                    <a:lumMod val="75000"/>
                  </a:schemeClr>
                </a:solidFill>
              </a:rPr>
              <a:t>Then the citizens can no longer smell them.</a:t>
            </a:r>
          </a:p>
          <a:p>
            <a:r>
              <a:rPr lang="en-GB" sz="2400" b="1" dirty="0" err="1">
                <a:solidFill>
                  <a:schemeClr val="accent1">
                    <a:lumMod val="75000"/>
                  </a:schemeClr>
                </a:solidFill>
              </a:rPr>
              <a:t>Eg</a:t>
            </a:r>
            <a:r>
              <a:rPr lang="en-GB" sz="2400" b="1" dirty="0">
                <a:solidFill>
                  <a:schemeClr val="accent1">
                    <a:lumMod val="75000"/>
                  </a:schemeClr>
                </a:solidFill>
              </a:rPr>
              <a:t>. (lowest-adverse-effect level - LOAEL) The lowest concentration causing adverse effect </a:t>
            </a:r>
            <a:r>
              <a:rPr lang="en-GB" sz="2400" b="1" dirty="0" smtClean="0">
                <a:solidFill>
                  <a:schemeClr val="accent1">
                    <a:lumMod val="75000"/>
                  </a:schemeClr>
                </a:solidFill>
              </a:rPr>
              <a:t>for </a:t>
            </a:r>
            <a:r>
              <a:rPr lang="en-GB" sz="2400" b="1" dirty="0">
                <a:solidFill>
                  <a:schemeClr val="accent1">
                    <a:lumMod val="75000"/>
                  </a:schemeClr>
                </a:solidFill>
              </a:rPr>
              <a:t>H2S is 15000 </a:t>
            </a:r>
            <a:r>
              <a:rPr lang="en-GB" sz="2400" b="1" dirty="0" err="1">
                <a:solidFill>
                  <a:schemeClr val="accent1">
                    <a:lumMod val="75000"/>
                  </a:schemeClr>
                </a:solidFill>
              </a:rPr>
              <a:t>μg</a:t>
            </a:r>
            <a:r>
              <a:rPr lang="en-GB" sz="2400" b="1" dirty="0">
                <a:solidFill>
                  <a:schemeClr val="accent1">
                    <a:lumMod val="75000"/>
                  </a:schemeClr>
                </a:solidFill>
              </a:rPr>
              <a:t> / m3 when it can cause </a:t>
            </a:r>
            <a:r>
              <a:rPr lang="en-GB" sz="2400" b="1" dirty="0" smtClean="0">
                <a:solidFill>
                  <a:schemeClr val="accent1">
                    <a:lumMod val="75000"/>
                  </a:schemeClr>
                </a:solidFill>
              </a:rPr>
              <a:t>eyes irritation </a:t>
            </a:r>
            <a:r>
              <a:rPr lang="en-GB" sz="2400" b="1" dirty="0">
                <a:solidFill>
                  <a:schemeClr val="accent1">
                    <a:lumMod val="75000"/>
                  </a:schemeClr>
                </a:solidFill>
              </a:rPr>
              <a:t>(GV) and GV is 7 and 5 </a:t>
            </a:r>
            <a:r>
              <a:rPr lang="en-GB" sz="2400" b="1" dirty="0" err="1">
                <a:solidFill>
                  <a:schemeClr val="accent1">
                    <a:lumMod val="75000"/>
                  </a:schemeClr>
                </a:solidFill>
              </a:rPr>
              <a:t>μg</a:t>
            </a:r>
            <a:r>
              <a:rPr lang="en-GB" sz="2400" b="1" dirty="0">
                <a:solidFill>
                  <a:schemeClr val="accent1">
                    <a:lumMod val="75000"/>
                  </a:schemeClr>
                </a:solidFill>
              </a:rPr>
              <a:t> / m3.</a:t>
            </a:r>
            <a:endParaRPr lang="hr-HR" sz="2400" b="1" dirty="0" smtClean="0">
              <a:solidFill>
                <a:schemeClr val="accent1">
                  <a:lumMod val="75000"/>
                </a:schemeClr>
              </a:solidFill>
            </a:endParaRPr>
          </a:p>
        </p:txBody>
      </p:sp>
    </p:spTree>
    <p:extLst>
      <p:ext uri="{BB962C8B-B14F-4D97-AF65-F5344CB8AC3E}">
        <p14:creationId xmlns:p14="http://schemas.microsoft.com/office/powerpoint/2010/main" val="2436066391"/>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650378"/>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a:t>
            </a:r>
            <a:r>
              <a:rPr lang="en-GB" sz="2400" b="1" dirty="0" smtClean="0">
                <a:solidFill>
                  <a:schemeClr val="tx2"/>
                </a:solidFill>
                <a:effectLst>
                  <a:glow>
                    <a:srgbClr val="7F7F7F">
                      <a:alpha val="35000"/>
                    </a:srgbClr>
                  </a:glow>
                </a:effectLst>
              </a:rPr>
              <a:t>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799265" cy="439123"/>
            <a:chOff x="71999" y="6334443"/>
            <a:chExt cx="47992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7992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462993" y="1638210"/>
            <a:ext cx="7785080" cy="830997"/>
          </a:xfrm>
          <a:prstGeom prst="rect">
            <a:avLst/>
          </a:prstGeom>
          <a:noFill/>
        </p:spPr>
        <p:txBody>
          <a:bodyPr wrap="square" rtlCol="0">
            <a:spAutoFit/>
          </a:bodyPr>
          <a:lstStyle/>
          <a:p>
            <a:r>
              <a:rPr lang="en-GB" sz="2400" b="1" dirty="0">
                <a:solidFill>
                  <a:schemeClr val="accent1">
                    <a:lumMod val="75000"/>
                  </a:schemeClr>
                </a:solidFill>
              </a:rPr>
              <a:t>In these measurements, attention should be paid to the quality of data.</a:t>
            </a:r>
            <a:endParaRPr lang="hr-HR" sz="2400" b="1" dirty="0" smtClean="0">
              <a:solidFill>
                <a:schemeClr val="accent1">
                  <a:lumMod val="75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265" y="2238328"/>
            <a:ext cx="4524375" cy="393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041916"/>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09728" y="474675"/>
            <a:ext cx="9253728"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680393" cy="439123"/>
            <a:chOff x="71999" y="6334443"/>
            <a:chExt cx="468039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6803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110995" y="1723310"/>
            <a:ext cx="3214225" cy="3108543"/>
          </a:xfrm>
          <a:prstGeom prst="rect">
            <a:avLst/>
          </a:prstGeom>
          <a:noFill/>
        </p:spPr>
        <p:txBody>
          <a:bodyPr wrap="square" rtlCol="0">
            <a:spAutoFit/>
          </a:bodyPr>
          <a:lstStyle/>
          <a:p>
            <a:r>
              <a:rPr lang="hr-HR" sz="2000" b="1" baseline="30000" dirty="0" smtClean="0">
                <a:solidFill>
                  <a:schemeClr val="accent1">
                    <a:lumMod val="75000"/>
                  </a:schemeClr>
                </a:solidFill>
              </a:rPr>
              <a:t>(4)</a:t>
            </a:r>
            <a:r>
              <a:rPr lang="hr-HR" sz="2000" b="1" dirty="0" smtClean="0">
                <a:solidFill>
                  <a:schemeClr val="accent1">
                    <a:lumMod val="75000"/>
                  </a:schemeClr>
                </a:solidFill>
              </a:rPr>
              <a:t> </a:t>
            </a:r>
            <a:r>
              <a:rPr lang="en-GB" sz="2000" b="1" dirty="0" smtClean="0">
                <a:solidFill>
                  <a:schemeClr val="accent1">
                    <a:lumMod val="75000"/>
                  </a:schemeClr>
                </a:solidFill>
              </a:rPr>
              <a:t>One measurement a week at random uniformly distributed over the year, or eight weeks measurement distributed over the year.</a:t>
            </a:r>
            <a:endParaRPr lang="hr-HR" sz="2000" b="1" dirty="0" smtClean="0">
              <a:solidFill>
                <a:schemeClr val="accent1">
                  <a:lumMod val="75000"/>
                </a:schemeClr>
              </a:solidFill>
            </a:endParaRPr>
          </a:p>
          <a:p>
            <a:endParaRPr lang="vi-VN" sz="2400" b="1" dirty="0">
              <a:solidFill>
                <a:schemeClr val="accent1">
                  <a:lumMod val="75000"/>
                </a:schemeClr>
              </a:solidFill>
            </a:endParaRPr>
          </a:p>
          <a:p>
            <a:r>
              <a:rPr lang="en-GB" sz="2400" b="1" u="sng" dirty="0">
                <a:solidFill>
                  <a:schemeClr val="accent1">
                    <a:lumMod val="75000"/>
                  </a:schemeClr>
                </a:solidFill>
              </a:rPr>
              <a:t>2 weeks of measurements in each season!</a:t>
            </a:r>
            <a:endParaRPr lang="hr-HR" sz="2400" b="1" dirty="0" smtClean="0">
              <a:solidFill>
                <a:schemeClr val="accent1">
                  <a:lumMod val="75000"/>
                </a:schemeClr>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845425119"/>
              </p:ext>
            </p:extLst>
          </p:nvPr>
        </p:nvGraphicFramePr>
        <p:xfrm>
          <a:off x="3523775" y="1395764"/>
          <a:ext cx="5467825" cy="4813692"/>
        </p:xfrm>
        <a:graphic>
          <a:graphicData uri="http://schemas.openxmlformats.org/drawingml/2006/table">
            <a:tbl>
              <a:tblPr/>
              <a:tblGrid>
                <a:gridCol w="1627329">
                  <a:extLst>
                    <a:ext uri="{9D8B030D-6E8A-4147-A177-3AD203B41FA5}">
                      <a16:colId xmlns:a16="http://schemas.microsoft.com/office/drawing/2014/main" val="20000"/>
                    </a:ext>
                  </a:extLst>
                </a:gridCol>
                <a:gridCol w="1116348">
                  <a:extLst>
                    <a:ext uri="{9D8B030D-6E8A-4147-A177-3AD203B41FA5}">
                      <a16:colId xmlns:a16="http://schemas.microsoft.com/office/drawing/2014/main" val="20001"/>
                    </a:ext>
                  </a:extLst>
                </a:gridCol>
                <a:gridCol w="771354">
                  <a:extLst>
                    <a:ext uri="{9D8B030D-6E8A-4147-A177-3AD203B41FA5}">
                      <a16:colId xmlns:a16="http://schemas.microsoft.com/office/drawing/2014/main" val="20002"/>
                    </a:ext>
                  </a:extLst>
                </a:gridCol>
                <a:gridCol w="937341">
                  <a:extLst>
                    <a:ext uri="{9D8B030D-6E8A-4147-A177-3AD203B41FA5}">
                      <a16:colId xmlns:a16="http://schemas.microsoft.com/office/drawing/2014/main" val="20003"/>
                    </a:ext>
                  </a:extLst>
                </a:gridCol>
                <a:gridCol w="1015453">
                  <a:extLst>
                    <a:ext uri="{9D8B030D-6E8A-4147-A177-3AD203B41FA5}">
                      <a16:colId xmlns:a16="http://schemas.microsoft.com/office/drawing/2014/main" val="20004"/>
                    </a:ext>
                  </a:extLst>
                </a:gridCol>
              </a:tblGrid>
              <a:tr h="1126264">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sr-Latn-CS"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Calibri" pitchFamily="34" charset="0"/>
                          <a:cs typeface="Arial" charset="0"/>
                        </a:rPr>
                        <a:t>NOVI</a:t>
                      </a:r>
                    </a:p>
                    <a:p>
                      <a:pPr marL="0" marR="0" lvl="0" indent="0" algn="l" defTabSz="914400" rtl="0" eaLnBrk="1" fontAlgn="base" latinLnBrk="0" hangingPunct="1">
                        <a:lnSpc>
                          <a:spcPct val="107000"/>
                        </a:lnSpc>
                        <a:spcBef>
                          <a:spcPct val="0"/>
                        </a:spcBef>
                        <a:spcAft>
                          <a:spcPct val="0"/>
                        </a:spcAft>
                        <a:buClrTx/>
                        <a:buSzTx/>
                        <a:buFontTx/>
                        <a:buNone/>
                        <a:tabLst/>
                      </a:pPr>
                      <a:r>
                        <a:rPr kumimoji="0" lang="sr-Latn-CS" sz="1200" b="0" i="0" u="none" strike="noStrike" cap="none" normalizeH="0" baseline="0" dirty="0" smtClean="0">
                          <a:ln>
                            <a:noFill/>
                          </a:ln>
                          <a:solidFill>
                            <a:schemeClr val="tx1"/>
                          </a:solidFill>
                          <a:effectLst/>
                          <a:latin typeface="Calibri" pitchFamily="34" charset="0"/>
                          <a:cs typeface="Arial" charset="0"/>
                        </a:rPr>
                        <a:t>PRAVILNIK O PRAĆENJU KVALITETE ZRAKA 7/2017</a:t>
                      </a: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Sumporov dioksid, dušikov dioksid i</a:t>
                      </a:r>
                      <a:br>
                        <a:rPr kumimoji="0" lang="hr-HR" sz="1000" b="1" i="0" u="none" strike="noStrike" cap="none" normalizeH="0" baseline="0" smtClean="0">
                          <a:ln>
                            <a:noFill/>
                          </a:ln>
                          <a:solidFill>
                            <a:srgbClr val="003059"/>
                          </a:solidFill>
                          <a:effectLst/>
                          <a:latin typeface="Times New Roman" pitchFamily="18" charset="0"/>
                          <a:cs typeface="Times New Roman" pitchFamily="18" charset="0"/>
                        </a:rPr>
                      </a:b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dušikovi oksidi i</a:t>
                      </a:r>
                      <a:br>
                        <a:rPr kumimoji="0" lang="hr-HR" sz="1000" b="1" i="0" u="none" strike="noStrike" cap="none" normalizeH="0" baseline="0" smtClean="0">
                          <a:ln>
                            <a:noFill/>
                          </a:ln>
                          <a:solidFill>
                            <a:srgbClr val="003059"/>
                          </a:solidFill>
                          <a:effectLst/>
                          <a:latin typeface="Times New Roman" pitchFamily="18" charset="0"/>
                          <a:cs typeface="Times New Roman" pitchFamily="18" charset="0"/>
                        </a:rPr>
                      </a:b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ugljikov monoksid</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sumporovodik</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amonijak</a:t>
                      </a:r>
                      <a:endParaRPr kumimoji="0" lang="en-US" sz="1000" b="0" i="0" u="none" strike="noStrike" cap="none" normalizeH="0" baseline="0" smtClean="0">
                        <a:ln>
                          <a:noFill/>
                        </a:ln>
                        <a:solidFill>
                          <a:srgbClr val="FF0000"/>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Benzen</a:t>
                      </a:r>
                    </a:p>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FF0000"/>
                          </a:solidFill>
                          <a:effectLst/>
                          <a:latin typeface="Times New Roman" pitchFamily="18" charset="0"/>
                          <a:ea typeface="Calibri" pitchFamily="34" charset="0"/>
                          <a:cs typeface="Times New Roman" pitchFamily="18" charset="0"/>
                        </a:rPr>
                        <a:t>merkaptani</a:t>
                      </a:r>
                      <a:endParaRPr kumimoji="0" lang="en-US" sz="1000" b="0" i="0" u="none" strike="noStrike" cap="none" normalizeH="0" baseline="0" smtClean="0">
                        <a:ln>
                          <a:noFill/>
                        </a:ln>
                        <a:solidFill>
                          <a:srgbClr val="FF0000"/>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Lebdeće čestice (PM</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10</a:t>
                      </a: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/PM</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2,5</a:t>
                      </a: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 i olovo</a:t>
                      </a:r>
                      <a:endParaRPr kumimoji="0" lang="en-US" sz="1000" b="0"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Prizemni ozon i s njim povezani NO i NO</a:t>
                      </a:r>
                      <a:r>
                        <a:rPr kumimoji="0" lang="hr-HR" sz="1000" b="1" i="0" u="none" strike="noStrike" cap="none" normalizeH="0" baseline="-25000" smtClean="0">
                          <a:ln>
                            <a:noFill/>
                          </a:ln>
                          <a:solidFill>
                            <a:srgbClr val="003059"/>
                          </a:solidFill>
                          <a:effectLst/>
                          <a:latin typeface="Times New Roman" pitchFamily="18" charset="0"/>
                          <a:cs typeface="Times New Roman" pitchFamily="18" charset="0"/>
                        </a:rPr>
                        <a:t>2</a:t>
                      </a:r>
                      <a:endParaRPr kumimoji="0" lang="en-US" sz="1000" b="0"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BDE1FF"/>
                    </a:solidFill>
                  </a:tcPr>
                </a:tc>
                <a:extLst>
                  <a:ext uri="{0D108BD9-81ED-4DB2-BD59-A6C34878D82A}">
                    <a16:rowId xmlns:a16="http://schemas.microsoft.com/office/drawing/2014/main" val="10000"/>
                  </a:ext>
                </a:extLst>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Mjerenja na stalnim mjernim mjestima</a:t>
                      </a:r>
                      <a:r>
                        <a:rPr kumimoji="0" lang="hr-HR" sz="900" b="1" i="0" u="none" strike="noStrike" cap="none" normalizeH="0" baseline="30000" smtClean="0">
                          <a:ln>
                            <a:noFill/>
                          </a:ln>
                          <a:solidFill>
                            <a:srgbClr val="003059"/>
                          </a:solidFill>
                          <a:effectLst/>
                          <a:latin typeface="Times New Roman" pitchFamily="18" charset="0"/>
                          <a:cs typeface="Times New Roman" pitchFamily="18" charset="0"/>
                        </a:rPr>
                        <a:t>(1)</a:t>
                      </a: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endParaRPr kumimoji="0" lang="sr-Latn-CS" sz="1000" b="0"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Nesigurnost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308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Minimalni obuhvat podataka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dirty="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 tijekom ljeta</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75% tijekom zime</a:t>
                      </a:r>
                      <a:endParaRPr kumimoji="0" lang="en-U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Minimalna vremenska pokrivenost: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gradsko pozadinsko i prometno mjerno mjesto</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35%</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(2)</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industrijsko mjerno mjesto</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722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Indikativna mjerenja: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endParaRPr kumimoji="0" lang="sr-Latn-CS" sz="1100" b="1" i="0" u="none" strike="noStrike" cap="none" normalizeH="0" baseline="0" smtClean="0">
                        <a:ln>
                          <a:noFill/>
                        </a:ln>
                        <a:solidFill>
                          <a:srgbClr val="003059"/>
                        </a:solidFill>
                        <a:effectLst/>
                        <a:latin typeface="Calibri" pitchFamily="34" charset="0"/>
                        <a:cs typeface="Arial"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149">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-nesigurnost</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25%</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50%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30%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3268">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smtClean="0">
                          <a:ln>
                            <a:noFill/>
                          </a:ln>
                          <a:solidFill>
                            <a:srgbClr val="003059"/>
                          </a:solidFill>
                          <a:effectLst/>
                          <a:latin typeface="Times New Roman" pitchFamily="18" charset="0"/>
                          <a:cs typeface="Times New Roman" pitchFamily="18" charset="0"/>
                        </a:rPr>
                        <a:t>– minimalni obuhvat podataka</a:t>
                      </a:r>
                      <a:endParaRPr kumimoji="0" lang="en-US" sz="10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90%</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26591">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l" defTabSz="914400" rtl="0" eaLnBrk="1" fontAlgn="base" latinLnBrk="0" hangingPunct="1">
                        <a:lnSpc>
                          <a:spcPct val="107000"/>
                        </a:lnSpc>
                        <a:spcBef>
                          <a:spcPct val="0"/>
                        </a:spcBef>
                        <a:spcAft>
                          <a:spcPct val="0"/>
                        </a:spcAft>
                        <a:buClrTx/>
                        <a:buSzTx/>
                        <a:buFontTx/>
                        <a:buNone/>
                        <a:tabLst/>
                      </a:pPr>
                      <a:r>
                        <a:rPr kumimoji="0" lang="hr-HR" sz="900" b="1" i="0" u="none" strike="noStrike" cap="none" normalizeH="0" baseline="0" dirty="0" smtClean="0">
                          <a:ln>
                            <a:noFill/>
                          </a:ln>
                          <a:solidFill>
                            <a:srgbClr val="003059"/>
                          </a:solidFill>
                          <a:effectLst/>
                          <a:latin typeface="Times New Roman" pitchFamily="18" charset="0"/>
                          <a:cs typeface="Times New Roman" pitchFamily="18" charset="0"/>
                        </a:rPr>
                        <a:t>– minimalna vremenska pokrivenost</a:t>
                      </a:r>
                      <a:endParaRPr kumimoji="0" lang="en-US" sz="10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(4)</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(3)</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smtClean="0">
                          <a:ln>
                            <a:noFill/>
                          </a:ln>
                          <a:solidFill>
                            <a:srgbClr val="003059"/>
                          </a:solidFill>
                          <a:effectLst/>
                          <a:latin typeface="Times New Roman" pitchFamily="18" charset="0"/>
                          <a:cs typeface="Times New Roman" pitchFamily="18" charset="0"/>
                        </a:rPr>
                        <a:t>14%</a:t>
                      </a:r>
                      <a:r>
                        <a:rPr kumimoji="0" lang="hr-HR" sz="1000" b="1" i="0" u="none" strike="noStrike" cap="none" normalizeH="0" baseline="30000" smtClean="0">
                          <a:ln>
                            <a:noFill/>
                          </a:ln>
                          <a:solidFill>
                            <a:srgbClr val="003059"/>
                          </a:solidFill>
                          <a:effectLst/>
                          <a:latin typeface="Times New Roman" pitchFamily="18" charset="0"/>
                          <a:cs typeface="Times New Roman" pitchFamily="18" charset="0"/>
                        </a:rPr>
                        <a:t>(4)</a:t>
                      </a:r>
                      <a:endParaRPr kumimoji="0" lang="en-US" sz="1100" b="1" i="0" u="none" strike="noStrike" cap="none" normalizeH="0" baseline="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Arial"/>
                        </a:defRPr>
                      </a:lvl1pPr>
                      <a:lvl2pPr marL="457200" algn="l" defTabSz="914400" rtl="0" eaLnBrk="1" latinLnBrk="0" hangingPunct="1">
                        <a:defRPr sz="1800" kern="1200">
                          <a:solidFill>
                            <a:schemeClr val="tx1"/>
                          </a:solidFill>
                          <a:latin typeface="Arial"/>
                          <a:ea typeface=""/>
                          <a:cs typeface="Arial"/>
                        </a:defRPr>
                      </a:lvl2pPr>
                      <a:lvl3pPr marL="914400" algn="l" defTabSz="914400" rtl="0" eaLnBrk="1" latinLnBrk="0" hangingPunct="1">
                        <a:defRPr sz="1800" kern="1200">
                          <a:solidFill>
                            <a:schemeClr val="tx1"/>
                          </a:solidFill>
                          <a:latin typeface="Arial"/>
                          <a:ea typeface=""/>
                          <a:cs typeface="Arial"/>
                        </a:defRPr>
                      </a:lvl3pPr>
                      <a:lvl4pPr marL="1371600" algn="l" defTabSz="914400" rtl="0" eaLnBrk="1" latinLnBrk="0" hangingPunct="1">
                        <a:defRPr sz="1800" kern="1200">
                          <a:solidFill>
                            <a:schemeClr val="tx1"/>
                          </a:solidFill>
                          <a:latin typeface="Arial"/>
                          <a:ea typeface=""/>
                          <a:cs typeface="Arial"/>
                        </a:defRPr>
                      </a:lvl4pPr>
                      <a:lvl5pPr marL="1828800" algn="l" defTabSz="914400" rtl="0" eaLnBrk="1" latinLnBrk="0" hangingPunct="1">
                        <a:defRPr sz="1800" kern="1200">
                          <a:solidFill>
                            <a:schemeClr val="tx1"/>
                          </a:solidFill>
                          <a:latin typeface="Arial"/>
                          <a:ea typeface=""/>
                          <a:cs typeface="Arial"/>
                        </a:defRPr>
                      </a:lvl5pPr>
                      <a:lvl6pPr marL="2286000" algn="l" defTabSz="914400" rtl="0" eaLnBrk="1" latinLnBrk="0" hangingPunct="1">
                        <a:defRPr sz="1800" kern="1200">
                          <a:solidFill>
                            <a:schemeClr val="tx1"/>
                          </a:solidFill>
                          <a:latin typeface="Arial"/>
                          <a:ea typeface=""/>
                          <a:cs typeface="Arial"/>
                        </a:defRPr>
                      </a:lvl6pPr>
                      <a:lvl7pPr marL="2743200" algn="l" defTabSz="914400" rtl="0" eaLnBrk="1" latinLnBrk="0" hangingPunct="1">
                        <a:defRPr sz="1800" kern="1200">
                          <a:solidFill>
                            <a:schemeClr val="tx1"/>
                          </a:solidFill>
                          <a:latin typeface="Arial"/>
                          <a:ea typeface=""/>
                          <a:cs typeface="Arial"/>
                        </a:defRPr>
                      </a:lvl7pPr>
                      <a:lvl8pPr marL="3200400" algn="l" defTabSz="914400" rtl="0" eaLnBrk="1" latinLnBrk="0" hangingPunct="1">
                        <a:defRPr sz="1800" kern="1200">
                          <a:solidFill>
                            <a:schemeClr val="tx1"/>
                          </a:solidFill>
                          <a:latin typeface="Arial"/>
                          <a:ea typeface=""/>
                          <a:cs typeface="Arial"/>
                        </a:defRPr>
                      </a:lvl8pPr>
                      <a:lvl9pPr marL="3657600" algn="l" defTabSz="914400" rtl="0" eaLnBrk="1" latinLnBrk="0" hangingPunct="1">
                        <a:defRPr sz="1800" kern="1200">
                          <a:solidFill>
                            <a:schemeClr val="tx1"/>
                          </a:solidFill>
                          <a:latin typeface="Arial"/>
                          <a:ea typeface=""/>
                          <a:cs typeface="Arial"/>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hr-HR" sz="1000" b="1" i="0" u="none" strike="noStrike" cap="none" normalizeH="0" baseline="0" dirty="0" smtClean="0">
                          <a:ln>
                            <a:noFill/>
                          </a:ln>
                          <a:solidFill>
                            <a:srgbClr val="003059"/>
                          </a:solidFill>
                          <a:effectLst/>
                          <a:latin typeface="Times New Roman" pitchFamily="18" charset="0"/>
                          <a:cs typeface="Times New Roman" pitchFamily="18" charset="0"/>
                        </a:rPr>
                        <a:t>&gt; 10% tijekom ljeta</a:t>
                      </a:r>
                      <a:endParaRPr kumimoji="0" lang="en-US" sz="1100" b="1" i="0" u="none" strike="noStrike" cap="none" normalizeH="0" baseline="0" dirty="0" smtClean="0">
                        <a:ln>
                          <a:noFill/>
                        </a:ln>
                        <a:solidFill>
                          <a:srgbClr val="003059"/>
                        </a:solidFill>
                        <a:effectLst/>
                        <a:latin typeface="Calibri" pitchFamily="34" charset="0"/>
                        <a:ea typeface="Calibri" pitchFamily="34" charset="0"/>
                        <a:cs typeface="Times New Roman" pitchFamily="18" charset="0"/>
                      </a:endParaRPr>
                    </a:p>
                  </a:txBody>
                  <a:tcPr marL="23044" marR="23044" marT="23044" marB="23044" anchor="ctr"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29547894"/>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a:t>
            </a:r>
            <a:r>
              <a:rPr lang="en-GB" sz="2400" b="1" dirty="0" smtClean="0">
                <a:solidFill>
                  <a:schemeClr val="tx2"/>
                </a:solidFill>
                <a:effectLst>
                  <a:glow>
                    <a:srgbClr val="7F7F7F">
                      <a:alpha val="35000"/>
                    </a:srgbClr>
                  </a:glow>
                </a:effectLst>
              </a:rPr>
              <a:t>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680393" cy="439123"/>
            <a:chOff x="71999" y="6334443"/>
            <a:chExt cx="468039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6803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442354" y="1711849"/>
            <a:ext cx="7785080" cy="3046988"/>
          </a:xfrm>
          <a:prstGeom prst="rect">
            <a:avLst/>
          </a:prstGeom>
          <a:noFill/>
        </p:spPr>
        <p:txBody>
          <a:bodyPr wrap="square" rtlCol="0">
            <a:spAutoFit/>
          </a:bodyPr>
          <a:lstStyle/>
          <a:p>
            <a:r>
              <a:rPr lang="en-GB" sz="2400" b="1" dirty="0">
                <a:solidFill>
                  <a:schemeClr val="accent1">
                    <a:lumMod val="75000"/>
                  </a:schemeClr>
                </a:solidFill>
              </a:rPr>
              <a:t>It is essential to respect these goals because otherwise it is possible to make a completely wrong assessment of air quality.</a:t>
            </a:r>
          </a:p>
          <a:p>
            <a:endParaRPr lang="en-GB" sz="2400" b="1" dirty="0">
              <a:solidFill>
                <a:schemeClr val="accent1">
                  <a:lumMod val="75000"/>
                </a:schemeClr>
              </a:solidFill>
            </a:endParaRPr>
          </a:p>
          <a:p>
            <a:r>
              <a:rPr lang="en-GB" sz="2400" b="1" dirty="0" smtClean="0">
                <a:solidFill>
                  <a:schemeClr val="accent1">
                    <a:lumMod val="75000"/>
                  </a:schemeClr>
                </a:solidFill>
              </a:rPr>
              <a:t>Study </a:t>
            </a:r>
            <a:r>
              <a:rPr lang="en-GB" sz="2400" b="1" dirty="0">
                <a:solidFill>
                  <a:schemeClr val="accent1">
                    <a:lumMod val="75000"/>
                  </a:schemeClr>
                </a:solidFill>
              </a:rPr>
              <a:t>of a sample example</a:t>
            </a:r>
          </a:p>
          <a:p>
            <a:r>
              <a:rPr lang="en-GB" sz="2400" b="1" dirty="0">
                <a:solidFill>
                  <a:schemeClr val="accent1">
                    <a:lumMod val="75000"/>
                  </a:schemeClr>
                </a:solidFill>
              </a:rPr>
              <a:t>Case study - </a:t>
            </a:r>
            <a:r>
              <a:rPr lang="en-GB" sz="2400" b="1" u="sng" dirty="0" smtClean="0">
                <a:solidFill>
                  <a:schemeClr val="accent1">
                    <a:lumMod val="75000"/>
                  </a:schemeClr>
                </a:solidFill>
              </a:rPr>
              <a:t>"MEASUREMENTS of NH3, H2S and MERCAPTANs in the Republic of Croatia legislation and practice"</a:t>
            </a:r>
            <a:endParaRPr lang="hr-HR" sz="2400" b="1" dirty="0" smtClean="0">
              <a:solidFill>
                <a:schemeClr val="accent1">
                  <a:lumMod val="75000"/>
                </a:schemeClr>
              </a:solidFill>
            </a:endParaRPr>
          </a:p>
        </p:txBody>
      </p:sp>
    </p:spTree>
    <p:extLst>
      <p:ext uri="{BB962C8B-B14F-4D97-AF65-F5344CB8AC3E}">
        <p14:creationId xmlns:p14="http://schemas.microsoft.com/office/powerpoint/2010/main" val="3671125333"/>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00584" y="493713"/>
            <a:ext cx="924458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54129" cy="439123"/>
            <a:chOff x="71999" y="6334443"/>
            <a:chExt cx="485412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5412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739281"/>
            <a:ext cx="7785080" cy="4524315"/>
          </a:xfrm>
          <a:prstGeom prst="rect">
            <a:avLst/>
          </a:prstGeom>
          <a:noFill/>
        </p:spPr>
        <p:txBody>
          <a:bodyPr wrap="square" rtlCol="0">
            <a:spAutoFit/>
          </a:bodyPr>
          <a:lstStyle/>
          <a:p>
            <a:r>
              <a:rPr lang="en-GB" sz="2400" b="1" dirty="0">
                <a:solidFill>
                  <a:schemeClr val="accent1">
                    <a:lumMod val="75000"/>
                  </a:schemeClr>
                </a:solidFill>
              </a:rPr>
              <a:t>PM10 is often measured. Attention should be paid here to the methods. It is best if the measurements are performed by a reference method (</a:t>
            </a:r>
            <a:r>
              <a:rPr lang="en-GB" sz="2400" b="1" dirty="0" err="1">
                <a:solidFill>
                  <a:schemeClr val="accent1">
                    <a:lumMod val="75000"/>
                  </a:schemeClr>
                </a:solidFill>
              </a:rPr>
              <a:t>gravimetry</a:t>
            </a:r>
            <a:r>
              <a:rPr lang="en-GB" sz="2400" b="1" dirty="0">
                <a:solidFill>
                  <a:schemeClr val="accent1">
                    <a:lumMod val="75000"/>
                  </a:schemeClr>
                </a:solidFill>
              </a:rPr>
              <a:t>).</a:t>
            </a:r>
          </a:p>
          <a:p>
            <a:r>
              <a:rPr lang="en-GB" sz="2400" b="1" dirty="0" smtClean="0">
                <a:solidFill>
                  <a:schemeClr val="accent1">
                    <a:lumMod val="75000"/>
                  </a:schemeClr>
                </a:solidFill>
              </a:rPr>
              <a:t>- beta </a:t>
            </a:r>
            <a:r>
              <a:rPr lang="en-GB" sz="2400" b="1" dirty="0">
                <a:solidFill>
                  <a:schemeClr val="accent1">
                    <a:lumMod val="75000"/>
                  </a:schemeClr>
                </a:solidFill>
              </a:rPr>
              <a:t>beam attenuation - lower</a:t>
            </a:r>
          </a:p>
          <a:p>
            <a:r>
              <a:rPr lang="en-GB" sz="2400" b="1" dirty="0" smtClean="0">
                <a:solidFill>
                  <a:schemeClr val="accent1">
                    <a:lumMod val="75000"/>
                  </a:schemeClr>
                </a:solidFill>
              </a:rPr>
              <a:t>- optical </a:t>
            </a:r>
            <a:r>
              <a:rPr lang="en-GB" sz="2400" b="1" dirty="0">
                <a:solidFill>
                  <a:schemeClr val="accent1">
                    <a:lumMod val="75000"/>
                  </a:schemeClr>
                </a:solidFill>
              </a:rPr>
              <a:t>methods - more</a:t>
            </a:r>
          </a:p>
          <a:p>
            <a:endParaRPr lang="en-GB" sz="2400" b="1" dirty="0" smtClean="0">
              <a:solidFill>
                <a:schemeClr val="accent1">
                  <a:lumMod val="75000"/>
                </a:schemeClr>
              </a:solidFill>
            </a:endParaRPr>
          </a:p>
          <a:p>
            <a:r>
              <a:rPr lang="en-GB" sz="2400" b="1" dirty="0" smtClean="0">
                <a:solidFill>
                  <a:schemeClr val="accent1">
                    <a:lumMod val="75000"/>
                  </a:schemeClr>
                </a:solidFill>
              </a:rPr>
              <a:t>It </a:t>
            </a:r>
            <a:r>
              <a:rPr lang="en-GB" sz="2400" b="1" dirty="0">
                <a:solidFill>
                  <a:schemeClr val="accent1">
                    <a:lumMod val="75000"/>
                  </a:schemeClr>
                </a:solidFill>
              </a:rPr>
              <a:t>is imperative to make a "study of equivalence"</a:t>
            </a:r>
          </a:p>
          <a:p>
            <a:endParaRPr lang="en-GB" sz="2400" b="1" dirty="0" smtClean="0">
              <a:solidFill>
                <a:schemeClr val="accent1">
                  <a:lumMod val="75000"/>
                </a:schemeClr>
              </a:solidFill>
            </a:endParaRPr>
          </a:p>
          <a:p>
            <a:r>
              <a:rPr lang="en-GB" sz="2400" b="1" dirty="0" smtClean="0">
                <a:solidFill>
                  <a:schemeClr val="accent1">
                    <a:lumMod val="75000"/>
                  </a:schemeClr>
                </a:solidFill>
              </a:rPr>
              <a:t>Case </a:t>
            </a:r>
            <a:r>
              <a:rPr lang="en-GB" sz="2400" b="1" dirty="0">
                <a:solidFill>
                  <a:schemeClr val="accent1">
                    <a:lumMod val="75000"/>
                  </a:schemeClr>
                </a:solidFill>
              </a:rPr>
              <a:t>study - "THE EFFECT OF APPLICATION OF ECVIVALENCY CORRECTION FUNCTIONS TO </a:t>
            </a:r>
            <a:r>
              <a:rPr lang="en-GB" sz="2400" b="1" cap="all" dirty="0">
                <a:solidFill>
                  <a:schemeClr val="accent1">
                    <a:lumMod val="75000"/>
                  </a:schemeClr>
                </a:solidFill>
              </a:rPr>
              <a:t>exceeding the limit values </a:t>
            </a:r>
            <a:r>
              <a:rPr lang="en-GB" sz="2400" b="1" dirty="0">
                <a:solidFill>
                  <a:schemeClr val="accent1">
                    <a:lumMod val="75000"/>
                  </a:schemeClr>
                </a:solidFill>
              </a:rPr>
              <a:t>FOR PM10 IN THE STATE NETWORK FOR AIR QUALITY MONITORING </a:t>
            </a:r>
            <a:r>
              <a:rPr lang="en-GB" sz="2400" b="1" dirty="0" smtClean="0">
                <a:solidFill>
                  <a:schemeClr val="accent1">
                    <a:lumMod val="75000"/>
                  </a:schemeClr>
                </a:solidFill>
              </a:rPr>
              <a:t>"</a:t>
            </a:r>
            <a:endParaRPr lang="hr-HR" sz="2400" b="1" dirty="0" smtClean="0">
              <a:solidFill>
                <a:schemeClr val="accent1">
                  <a:lumMod val="75000"/>
                </a:schemeClr>
              </a:solidFill>
            </a:endParaRPr>
          </a:p>
        </p:txBody>
      </p:sp>
    </p:spTree>
    <p:extLst>
      <p:ext uri="{BB962C8B-B14F-4D97-AF65-F5344CB8AC3E}">
        <p14:creationId xmlns:p14="http://schemas.microsoft.com/office/powerpoint/2010/main" val="4195608037"/>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3736" y="493713"/>
            <a:ext cx="931773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r>
              <a:rPr lang="en-GB" sz="2400" b="1" dirty="0" smtClean="0">
                <a:solidFill>
                  <a:schemeClr val="tx2"/>
                </a:solidFill>
                <a:effectLst>
                  <a:glow>
                    <a:srgbClr val="7F7F7F">
                      <a:alpha val="35000"/>
                    </a:srgbClr>
                  </a:glow>
                </a:effectLst>
              </a:rPr>
              <a:t>)</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91289" cy="439123"/>
            <a:chOff x="71999" y="6334443"/>
            <a:chExt cx="499128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9128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42354" y="1733550"/>
                <a:ext cx="8701646" cy="3296800"/>
              </a:xfrm>
              <a:prstGeom prst="rect">
                <a:avLst/>
              </a:prstGeom>
              <a:noFill/>
            </p:spPr>
            <p:txBody>
              <a:bodyPr wrap="square" rtlCol="0">
                <a:spAutoFit/>
              </a:bodyPr>
              <a:lstStyle/>
              <a:p>
                <a:r>
                  <a:rPr lang="en-GB" sz="2400" b="1" dirty="0" smtClean="0">
                    <a:solidFill>
                      <a:schemeClr val="accent1">
                        <a:lumMod val="75000"/>
                      </a:schemeClr>
                    </a:solidFill>
                  </a:rPr>
                  <a:t>How to interpret this data-PERCENTILES</a:t>
                </a:r>
                <a:endParaRPr lang="hr-HR" sz="2400" b="1" dirty="0" smtClean="0">
                  <a:solidFill>
                    <a:schemeClr val="accent1">
                      <a:lumMod val="75000"/>
                    </a:schemeClr>
                  </a:solidFill>
                </a:endParaRPr>
              </a:p>
              <a:p>
                <a:endParaRPr lang="hr-HR" sz="2400" b="1" dirty="0">
                  <a:solidFill>
                    <a:schemeClr val="accent1">
                      <a:lumMod val="75000"/>
                    </a:schemeClr>
                  </a:solidFill>
                </a:endParaRPr>
              </a:p>
              <a:p>
                <a:pPr algn="ctr"/>
                <a:r>
                  <a:rPr lang="hr-HR" sz="2400" b="1" dirty="0" smtClean="0">
                    <a:solidFill>
                      <a:schemeClr val="accent1">
                        <a:lumMod val="75000"/>
                      </a:schemeClr>
                    </a:solidFill>
                  </a:rPr>
                  <a:t>PERCENTILE</a:t>
                </a:r>
                <a14:m>
                  <m:oMath xmlns:m="http://schemas.openxmlformats.org/officeDocument/2006/math">
                    <m:r>
                      <a:rPr lang="hr-HR" sz="2800" b="1" i="1" smtClean="0">
                        <a:solidFill>
                          <a:schemeClr val="accent1">
                            <a:lumMod val="75000"/>
                          </a:schemeClr>
                        </a:solidFill>
                        <a:latin typeface="Cambria Math"/>
                      </a:rPr>
                      <m:t>=</m:t>
                    </m:r>
                    <m:f>
                      <m:fPr>
                        <m:ctrlPr>
                          <a:rPr lang="hr-HR" sz="2800" b="1" i="1" smtClean="0">
                            <a:solidFill>
                              <a:schemeClr val="accent1">
                                <a:lumMod val="75000"/>
                              </a:schemeClr>
                            </a:solidFill>
                            <a:latin typeface="Cambria Math" panose="02040503050406030204" pitchFamily="18" charset="0"/>
                          </a:rPr>
                        </m:ctrlPr>
                      </m:fPr>
                      <m:num>
                        <m:r>
                          <a:rPr lang="hr-HR" sz="2800" b="1" i="1" smtClean="0">
                            <a:solidFill>
                              <a:schemeClr val="accent1">
                                <a:lumMod val="75000"/>
                              </a:schemeClr>
                            </a:solidFill>
                            <a:latin typeface="Cambria Math"/>
                          </a:rPr>
                          <m:t>𝑫𝑩𝑷</m:t>
                        </m:r>
                      </m:num>
                      <m:den>
                        <m:r>
                          <a:rPr lang="hr-HR" sz="2800" b="1" i="1" smtClean="0">
                            <a:solidFill>
                              <a:schemeClr val="accent1">
                                <a:lumMod val="75000"/>
                              </a:schemeClr>
                            </a:solidFill>
                            <a:latin typeface="Cambria Math"/>
                          </a:rPr>
                          <m:t>𝑴𝑷𝑽</m:t>
                        </m:r>
                      </m:den>
                    </m:f>
                  </m:oMath>
                </a14:m>
                <a:endParaRPr lang="hr-HR" sz="2400" b="1" dirty="0" smtClean="0">
                  <a:solidFill>
                    <a:schemeClr val="accent1">
                      <a:lumMod val="75000"/>
                    </a:schemeClr>
                  </a:solidFill>
                </a:endParaRPr>
              </a:p>
              <a:p>
                <a:endParaRPr lang="hr-HR" sz="2400" b="1" dirty="0" smtClean="0">
                  <a:solidFill>
                    <a:schemeClr val="accent1">
                      <a:lumMod val="75000"/>
                    </a:schemeClr>
                  </a:solidFill>
                </a:endParaRPr>
              </a:p>
              <a:p>
                <a:endParaRPr lang="hr-HR" sz="2400" b="1" dirty="0">
                  <a:solidFill>
                    <a:schemeClr val="accent1">
                      <a:lumMod val="75000"/>
                    </a:schemeClr>
                  </a:solidFill>
                </a:endParaRPr>
              </a:p>
              <a:p>
                <a:r>
                  <a:rPr lang="en-GB" sz="2400" b="1" dirty="0" smtClean="0">
                    <a:solidFill>
                      <a:schemeClr val="accent1">
                        <a:lumMod val="75000"/>
                      </a:schemeClr>
                    </a:solidFill>
                  </a:rPr>
                  <a:t>MVP-maximum time coverage () 365 days, 8760 hours</a:t>
                </a:r>
                <a:endParaRPr lang="hr-HR" sz="2400" b="1" dirty="0" smtClean="0">
                  <a:solidFill>
                    <a:schemeClr val="accent1">
                      <a:lumMod val="75000"/>
                    </a:schemeClr>
                  </a:solidFill>
                </a:endParaRPr>
              </a:p>
              <a:p>
                <a:r>
                  <a:rPr lang="en-GB" sz="2400" b="1" dirty="0">
                    <a:solidFill>
                      <a:schemeClr val="accent1">
                        <a:lumMod val="75000"/>
                      </a:schemeClr>
                    </a:solidFill>
                  </a:rPr>
                  <a:t>DBP - permitted number of exceedances of the limit values for the pollutant</a:t>
                </a:r>
                <a:endParaRPr lang="hr-HR" sz="2400" b="1" dirty="0" smtClean="0">
                  <a:solidFill>
                    <a:schemeClr val="accent1">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42354" y="1733550"/>
                <a:ext cx="8701646" cy="3296800"/>
              </a:xfrm>
              <a:prstGeom prst="rect">
                <a:avLst/>
              </a:prstGeom>
              <a:blipFill>
                <a:blip r:embed="rId4"/>
                <a:stretch>
                  <a:fillRect l="-1121" t="-1479" b="-3142"/>
                </a:stretch>
              </a:blipFill>
            </p:spPr>
            <p:txBody>
              <a:bodyPr/>
              <a:lstStyle/>
              <a:p>
                <a:r>
                  <a:rPr lang="en-GB">
                    <a:noFill/>
                  </a:rPr>
                  <a:t> </a:t>
                </a:r>
              </a:p>
            </p:txBody>
          </p:sp>
        </mc:Fallback>
      </mc:AlternateContent>
    </p:spTree>
    <p:extLst>
      <p:ext uri="{BB962C8B-B14F-4D97-AF65-F5344CB8AC3E}">
        <p14:creationId xmlns:p14="http://schemas.microsoft.com/office/powerpoint/2010/main" val="390039130"/>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82296" y="469259"/>
            <a:ext cx="929030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29033" cy="439123"/>
            <a:chOff x="71999" y="6334443"/>
            <a:chExt cx="52290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290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0" y="1733550"/>
                <a:ext cx="9144000" cy="3675686"/>
              </a:xfrm>
              <a:prstGeom prst="rect">
                <a:avLst/>
              </a:prstGeom>
              <a:noFill/>
            </p:spPr>
            <p:txBody>
              <a:bodyPr wrap="square" rtlCol="0">
                <a:spAutoFit/>
              </a:bodyPr>
              <a:lstStyle/>
              <a:p>
                <a:r>
                  <a:rPr lang="en-GB" sz="2400" b="1" dirty="0" smtClean="0">
                    <a:solidFill>
                      <a:schemeClr val="accent1">
                        <a:lumMod val="75000"/>
                      </a:schemeClr>
                    </a:solidFill>
                  </a:rPr>
                  <a:t>On the example of PM10: Limit Values 50 µg/m3,  DBP 35 days</a:t>
                </a:r>
                <a:endParaRPr lang="hr-HR" sz="2400" b="1" dirty="0" smtClean="0">
                  <a:solidFill>
                    <a:schemeClr val="accent1">
                      <a:lumMod val="75000"/>
                    </a:schemeClr>
                  </a:solidFill>
                </a:endParaRPr>
              </a:p>
              <a:p>
                <a:endParaRPr lang="hr-HR" sz="2400" b="1" dirty="0">
                  <a:solidFill>
                    <a:schemeClr val="accent1">
                      <a:lumMod val="75000"/>
                    </a:schemeClr>
                  </a:solidFill>
                </a:endParaRPr>
              </a:p>
              <a:p>
                <a:pPr algn="ctr"/>
                <a:r>
                  <a:rPr lang="hr-HR" sz="2400" b="1" dirty="0" smtClean="0">
                    <a:solidFill>
                      <a:schemeClr val="accent1">
                        <a:lumMod val="75000"/>
                      </a:schemeClr>
                    </a:solidFill>
                  </a:rPr>
                  <a:t>PERCENTILE </a:t>
                </a:r>
                <a14:m>
                  <m:oMath xmlns:m="http://schemas.openxmlformats.org/officeDocument/2006/math">
                    <m:r>
                      <a:rPr lang="hr-HR" sz="2800" b="1" i="1" smtClean="0">
                        <a:solidFill>
                          <a:schemeClr val="accent1">
                            <a:lumMod val="75000"/>
                          </a:schemeClr>
                        </a:solidFill>
                        <a:latin typeface="Cambria Math"/>
                      </a:rPr>
                      <m:t>=</m:t>
                    </m:r>
                    <m:f>
                      <m:fPr>
                        <m:ctrlPr>
                          <a:rPr lang="hr-HR" sz="2800" b="1" i="1" smtClean="0">
                            <a:solidFill>
                              <a:schemeClr val="accent1">
                                <a:lumMod val="75000"/>
                              </a:schemeClr>
                            </a:solidFill>
                            <a:latin typeface="Cambria Math" panose="02040503050406030204" pitchFamily="18" charset="0"/>
                          </a:rPr>
                        </m:ctrlPr>
                      </m:fPr>
                      <m:num>
                        <m:r>
                          <a:rPr lang="hr-HR" sz="2800" b="1" i="1" smtClean="0">
                            <a:solidFill>
                              <a:schemeClr val="accent1">
                                <a:lumMod val="75000"/>
                              </a:schemeClr>
                            </a:solidFill>
                            <a:latin typeface="Cambria Math"/>
                          </a:rPr>
                          <m:t>𝟑𝟔𝟓</m:t>
                        </m:r>
                      </m:num>
                      <m:den>
                        <m:r>
                          <a:rPr lang="hr-HR" sz="2800" b="1" i="1" smtClean="0">
                            <a:solidFill>
                              <a:schemeClr val="accent1">
                                <a:lumMod val="75000"/>
                              </a:schemeClr>
                            </a:solidFill>
                            <a:latin typeface="Cambria Math"/>
                          </a:rPr>
                          <m:t>𝟑𝟔𝟓</m:t>
                        </m:r>
                        <m:r>
                          <a:rPr lang="hr-HR" sz="2800" b="1" i="1" smtClean="0">
                            <a:solidFill>
                              <a:schemeClr val="accent1">
                                <a:lumMod val="75000"/>
                              </a:schemeClr>
                            </a:solidFill>
                            <a:latin typeface="Cambria Math"/>
                          </a:rPr>
                          <m:t>−</m:t>
                        </m:r>
                        <m:r>
                          <a:rPr lang="hr-HR" sz="2800" b="1" i="1" smtClean="0">
                            <a:solidFill>
                              <a:schemeClr val="accent1">
                                <a:lumMod val="75000"/>
                              </a:schemeClr>
                            </a:solidFill>
                            <a:latin typeface="Cambria Math"/>
                          </a:rPr>
                          <m:t>𝟑𝟓</m:t>
                        </m:r>
                      </m:den>
                    </m:f>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𝟎</m:t>
                    </m:r>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𝟗𝟎𝟒</m:t>
                    </m:r>
                    <m:r>
                      <a:rPr lang="hr-HR" sz="2800" b="1" i="0" smtClean="0">
                        <a:solidFill>
                          <a:schemeClr val="accent1">
                            <a:lumMod val="75000"/>
                          </a:schemeClr>
                        </a:solidFill>
                        <a:latin typeface="Cambria Math"/>
                      </a:rPr>
                      <m:t> (</m:t>
                    </m:r>
                    <m:r>
                      <a:rPr lang="hr-HR" sz="2800" b="1" i="0" smtClean="0">
                        <a:solidFill>
                          <a:schemeClr val="accent1">
                            <a:lumMod val="75000"/>
                          </a:schemeClr>
                        </a:solidFill>
                        <a:latin typeface="Cambria Math"/>
                      </a:rPr>
                      <m:t>𝟗𝟎</m:t>
                    </m:r>
                    <m:r>
                      <a:rPr lang="hr-HR" sz="2800" b="1" i="0" smtClean="0">
                        <a:solidFill>
                          <a:schemeClr val="accent1">
                            <a:lumMod val="75000"/>
                          </a:schemeClr>
                        </a:solidFill>
                        <a:latin typeface="Cambria Math"/>
                      </a:rPr>
                      <m:t>,</m:t>
                    </m:r>
                    <m:r>
                      <a:rPr lang="hr-HR" sz="2800" b="1" i="0" smtClean="0">
                        <a:solidFill>
                          <a:schemeClr val="accent1">
                            <a:lumMod val="75000"/>
                          </a:schemeClr>
                        </a:solidFill>
                        <a:latin typeface="Cambria Math"/>
                      </a:rPr>
                      <m:t>𝟒</m:t>
                    </m:r>
                    <m:r>
                      <a:rPr lang="hr-HR" sz="2800" b="1" i="0" smtClean="0">
                        <a:solidFill>
                          <a:schemeClr val="accent1">
                            <a:lumMod val="75000"/>
                          </a:schemeClr>
                        </a:solidFill>
                        <a:latin typeface="Cambria Math"/>
                      </a:rPr>
                      <m:t>% </m:t>
                    </m:r>
                    <m:r>
                      <a:rPr lang="hr-HR" sz="2800" b="0" i="1" smtClean="0">
                        <a:solidFill>
                          <a:schemeClr val="accent1">
                            <a:lumMod val="75000"/>
                          </a:schemeClr>
                        </a:solidFill>
                        <a:latin typeface="Cambria Math" panose="02040503050406030204" pitchFamily="18" charset="0"/>
                        <a:ea typeface="Cambria Math" panose="02040503050406030204" pitchFamily="18" charset="0"/>
                      </a:rPr>
                      <m:t>𝑝𝑒𝑟𝑐𝑒𝑛𝑡</m:t>
                    </m:r>
                    <m:r>
                      <a:rPr lang="en-GB" sz="2800" b="0" i="1" smtClean="0">
                        <a:solidFill>
                          <a:schemeClr val="accent1">
                            <a:lumMod val="75000"/>
                          </a:schemeClr>
                        </a:solidFill>
                        <a:latin typeface="Cambria Math" panose="02040503050406030204" pitchFamily="18" charset="0"/>
                        <a:ea typeface="Cambria Math" panose="02040503050406030204" pitchFamily="18" charset="0"/>
                      </a:rPr>
                      <m:t>𝑖</m:t>
                    </m:r>
                    <m:r>
                      <a:rPr lang="hr-HR" sz="2800" b="0" i="1" smtClean="0">
                        <a:solidFill>
                          <a:schemeClr val="accent1">
                            <a:lumMod val="75000"/>
                          </a:schemeClr>
                        </a:solidFill>
                        <a:latin typeface="Cambria Math" panose="02040503050406030204" pitchFamily="18" charset="0"/>
                        <a:ea typeface="Cambria Math" panose="02040503050406030204" pitchFamily="18" charset="0"/>
                      </a:rPr>
                      <m:t>𝑙</m:t>
                    </m:r>
                    <m:r>
                      <a:rPr lang="en-GB" sz="2800" b="0" i="1" smtClean="0">
                        <a:solidFill>
                          <a:schemeClr val="accent1">
                            <a:lumMod val="75000"/>
                          </a:schemeClr>
                        </a:solidFill>
                        <a:latin typeface="Cambria Math" panose="02040503050406030204" pitchFamily="18" charset="0"/>
                        <a:ea typeface="Cambria Math" panose="02040503050406030204" pitchFamily="18" charset="0"/>
                      </a:rPr>
                      <m:t>𝑒</m:t>
                    </m:r>
                    <m:r>
                      <a:rPr lang="hr-HR" sz="2800" b="0" i="0" smtClean="0">
                        <a:solidFill>
                          <a:schemeClr val="accent1">
                            <a:lumMod val="75000"/>
                          </a:schemeClr>
                        </a:solidFill>
                        <a:latin typeface="Cambria Math" panose="02040503050406030204" pitchFamily="18" charset="0"/>
                        <a:ea typeface="Cambria Math" panose="02040503050406030204" pitchFamily="18" charset="0"/>
                      </a:rPr>
                      <m:t>)</m:t>
                    </m:r>
                  </m:oMath>
                </a14:m>
                <a:endParaRPr lang="hr-HR" sz="2400" dirty="0" smtClean="0">
                  <a:solidFill>
                    <a:schemeClr val="accent1">
                      <a:lumMod val="75000"/>
                    </a:schemeClr>
                  </a:solidFill>
                  <a:latin typeface="Cambria Math" panose="02040503050406030204" pitchFamily="18" charset="0"/>
                  <a:ea typeface="Cambria Math" panose="02040503050406030204" pitchFamily="18" charset="0"/>
                </a:endParaRPr>
              </a:p>
              <a:p>
                <a:endParaRPr lang="hr-HR" sz="2400" b="1" dirty="0" smtClean="0">
                  <a:solidFill>
                    <a:schemeClr val="accent1">
                      <a:lumMod val="75000"/>
                    </a:schemeClr>
                  </a:solidFill>
                </a:endParaRPr>
              </a:p>
              <a:p>
                <a:endParaRPr lang="hr-HR" sz="2400" b="1" dirty="0">
                  <a:solidFill>
                    <a:schemeClr val="accent1">
                      <a:lumMod val="75000"/>
                    </a:schemeClr>
                  </a:solidFill>
                </a:endParaRPr>
              </a:p>
              <a:p>
                <a:r>
                  <a:rPr lang="en-GB" sz="2400" b="1" dirty="0">
                    <a:solidFill>
                      <a:schemeClr val="accent1">
                        <a:lumMod val="75000"/>
                      </a:schemeClr>
                    </a:solidFill>
                  </a:rPr>
                  <a:t>If the analysis of the data set to 90.4% percentile indicates a number greater than 50 it means that in the full set of data (365) there were at least 36 values&gt; of the limit values (50). This means that in case of measurements over the year DBP exceeded.</a:t>
                </a:r>
                <a:endParaRPr lang="hr-HR" sz="2400" b="1" dirty="0" smtClean="0">
                  <a:solidFill>
                    <a:schemeClr val="accent1">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1733550"/>
                <a:ext cx="9144000" cy="3675686"/>
              </a:xfrm>
              <a:prstGeom prst="rect">
                <a:avLst/>
              </a:prstGeom>
              <a:blipFill>
                <a:blip r:embed="rId4"/>
                <a:stretch>
                  <a:fillRect l="-1000" t="-1327" r="-867" b="-2819"/>
                </a:stretch>
              </a:blipFill>
            </p:spPr>
            <p:txBody>
              <a:bodyPr/>
              <a:lstStyle/>
              <a:p>
                <a:r>
                  <a:rPr lang="en-GB">
                    <a:noFill/>
                  </a:rPr>
                  <a:t> </a:t>
                </a:r>
              </a:p>
            </p:txBody>
          </p:sp>
        </mc:Fallback>
      </mc:AlternateContent>
    </p:spTree>
    <p:extLst>
      <p:ext uri="{BB962C8B-B14F-4D97-AF65-F5344CB8AC3E}">
        <p14:creationId xmlns:p14="http://schemas.microsoft.com/office/powerpoint/2010/main" val="925504498"/>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3736" y="493713"/>
            <a:ext cx="931773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634673" cy="439123"/>
            <a:chOff x="71999" y="6334443"/>
            <a:chExt cx="463467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63467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13156400"/>
              </p:ext>
            </p:extLst>
          </p:nvPr>
        </p:nvGraphicFramePr>
        <p:xfrm>
          <a:off x="809624" y="1612842"/>
          <a:ext cx="7572376" cy="3648075"/>
        </p:xfrm>
        <a:graphic>
          <a:graphicData uri="http://schemas.openxmlformats.org/drawingml/2006/table">
            <a:tbl>
              <a:tblPr>
                <a:tableStyleId>{5C22544A-7EE6-4342-B048-85BDC9FD1C3A}</a:tableStyleId>
              </a:tblPr>
              <a:tblGrid>
                <a:gridCol w="1081768">
                  <a:extLst>
                    <a:ext uri="{9D8B030D-6E8A-4147-A177-3AD203B41FA5}">
                      <a16:colId xmlns:a16="http://schemas.microsoft.com/office/drawing/2014/main" val="20000"/>
                    </a:ext>
                  </a:extLst>
                </a:gridCol>
                <a:gridCol w="1081768">
                  <a:extLst>
                    <a:ext uri="{9D8B030D-6E8A-4147-A177-3AD203B41FA5}">
                      <a16:colId xmlns:a16="http://schemas.microsoft.com/office/drawing/2014/main" val="20001"/>
                    </a:ext>
                  </a:extLst>
                </a:gridCol>
                <a:gridCol w="1081768">
                  <a:extLst>
                    <a:ext uri="{9D8B030D-6E8A-4147-A177-3AD203B41FA5}">
                      <a16:colId xmlns:a16="http://schemas.microsoft.com/office/drawing/2014/main" val="20002"/>
                    </a:ext>
                  </a:extLst>
                </a:gridCol>
                <a:gridCol w="1081768">
                  <a:extLst>
                    <a:ext uri="{9D8B030D-6E8A-4147-A177-3AD203B41FA5}">
                      <a16:colId xmlns:a16="http://schemas.microsoft.com/office/drawing/2014/main" val="20003"/>
                    </a:ext>
                  </a:extLst>
                </a:gridCol>
                <a:gridCol w="1081768">
                  <a:extLst>
                    <a:ext uri="{9D8B030D-6E8A-4147-A177-3AD203B41FA5}">
                      <a16:colId xmlns:a16="http://schemas.microsoft.com/office/drawing/2014/main" val="20004"/>
                    </a:ext>
                  </a:extLst>
                </a:gridCol>
                <a:gridCol w="1081768">
                  <a:extLst>
                    <a:ext uri="{9D8B030D-6E8A-4147-A177-3AD203B41FA5}">
                      <a16:colId xmlns:a16="http://schemas.microsoft.com/office/drawing/2014/main" val="20005"/>
                    </a:ext>
                  </a:extLst>
                </a:gridCol>
                <a:gridCol w="1081768">
                  <a:extLst>
                    <a:ext uri="{9D8B030D-6E8A-4147-A177-3AD203B41FA5}">
                      <a16:colId xmlns:a16="http://schemas.microsoft.com/office/drawing/2014/main" val="20006"/>
                    </a:ext>
                  </a:extLst>
                </a:gridCol>
              </a:tblGrid>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O. T.</a:t>
                      </a: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PM10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SO2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NO2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H2S</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R-SH</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NH3</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extLst>
                  <a:ext uri="{0D108BD9-81ED-4DB2-BD59-A6C34878D82A}">
                    <a16:rowId xmlns:a16="http://schemas.microsoft.com/office/drawing/2014/main" val="10000"/>
                  </a:ext>
                </a:extLst>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MVP</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8760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extLst>
                  <a:ext uri="{0D108BD9-81ED-4DB2-BD59-A6C34878D82A}">
                    <a16:rowId xmlns:a16="http://schemas.microsoft.com/office/drawing/2014/main" val="10001"/>
                  </a:ext>
                </a:extLst>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MVP - DBP</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330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362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8742</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358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extLst>
                  <a:ext uri="{0D108BD9-81ED-4DB2-BD59-A6C34878D82A}">
                    <a16:rowId xmlns:a16="http://schemas.microsoft.com/office/drawing/2014/main" val="10002"/>
                  </a:ext>
                </a:extLst>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PERCENTIL</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0,904</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0,992</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0,998</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a:solidFill>
                            <a:schemeClr val="tx2">
                              <a:lumMod val="75000"/>
                            </a:schemeClr>
                          </a:solidFill>
                          <a:effectLst>
                            <a:outerShdw blurRad="38100" dist="38100" dir="2700000" algn="tl">
                              <a:srgbClr val="000000">
                                <a:alpha val="43137"/>
                              </a:srgbClr>
                            </a:outerShdw>
                          </a:effectLst>
                        </a:rPr>
                        <a:t>0,981</a:t>
                      </a:r>
                      <a:endParaRPr lang="en-US" sz="1400" b="1" i="0" u="none" strike="noStrike">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0,981</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en-US" sz="1400" b="1" u="none" strike="noStrike" dirty="0">
                          <a:solidFill>
                            <a:schemeClr val="tx2">
                              <a:lumMod val="75000"/>
                            </a:schemeClr>
                          </a:solidFill>
                          <a:effectLst>
                            <a:outerShdw blurRad="38100" dist="38100" dir="2700000" algn="tl">
                              <a:srgbClr val="000000">
                                <a:alpha val="43137"/>
                              </a:srgbClr>
                            </a:outerShdw>
                          </a:effectLst>
                        </a:rPr>
                        <a:t>0,981</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extLst>
                  <a:ext uri="{0D108BD9-81ED-4DB2-BD59-A6C34878D82A}">
                    <a16:rowId xmlns:a16="http://schemas.microsoft.com/office/drawing/2014/main" val="10003"/>
                  </a:ext>
                </a:extLst>
              </a:tr>
              <a:tr h="729615">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Ne smije preći</a:t>
                      </a:r>
                    </a:p>
                    <a:p>
                      <a:pPr algn="ctr" fontAlgn="b"/>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50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125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200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5</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30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tc>
                  <a:txBody>
                    <a:bodyPr/>
                    <a:lstStyle/>
                    <a:p>
                      <a:pPr algn="ctr" fontAlgn="b"/>
                      <a:r>
                        <a:rPr lang="hr-HR" sz="1400" b="1" i="0" u="none" strike="noStrike" dirty="0" smtClean="0">
                          <a:solidFill>
                            <a:schemeClr val="tx2">
                              <a:lumMod val="75000"/>
                            </a:schemeClr>
                          </a:solidFill>
                          <a:effectLst>
                            <a:outerShdw blurRad="38100" dist="38100" dir="2700000" algn="tl">
                              <a:srgbClr val="000000">
                                <a:alpha val="43137"/>
                              </a:srgbClr>
                            </a:outerShdw>
                          </a:effectLst>
                          <a:latin typeface="Calibri"/>
                        </a:rPr>
                        <a:t>100</a:t>
                      </a:r>
                      <a:endParaRPr lang="en-US" sz="1400" b="1" i="0" u="none" strike="noStrike" dirty="0">
                        <a:solidFill>
                          <a:schemeClr val="tx2">
                            <a:lumMod val="75000"/>
                          </a:schemeClr>
                        </a:solidFill>
                        <a:effectLst>
                          <a:outerShdw blurRad="38100" dist="38100" dir="2700000" algn="tl">
                            <a:srgbClr val="000000">
                              <a:alpha val="43137"/>
                            </a:srgbClr>
                          </a:outerShdw>
                        </a:effectLst>
                        <a:latin typeface="Calibri"/>
                      </a:endParaRPr>
                    </a:p>
                  </a:txBody>
                  <a:tcPr marL="9525" marR="9525" marT="9525" marB="0" anchor="ctr">
                    <a:solidFill>
                      <a:schemeClr val="accent1">
                        <a:tint val="20000"/>
                      </a:schemeClr>
                    </a:solidFill>
                  </a:tcPr>
                </a:tc>
                <a:extLst>
                  <a:ext uri="{0D108BD9-81ED-4DB2-BD59-A6C34878D82A}">
                    <a16:rowId xmlns:a16="http://schemas.microsoft.com/office/drawing/2014/main" val="10004"/>
                  </a:ext>
                </a:extLst>
              </a:tr>
            </a:tbl>
          </a:graphicData>
        </a:graphic>
      </p:graphicFrame>
      <p:sp>
        <p:nvSpPr>
          <p:cNvPr id="9" name="TextBox 8"/>
          <p:cNvSpPr txBox="1"/>
          <p:nvPr/>
        </p:nvSpPr>
        <p:spPr>
          <a:xfrm>
            <a:off x="1123949" y="5402546"/>
            <a:ext cx="6943725" cy="461665"/>
          </a:xfrm>
          <a:prstGeom prst="rect">
            <a:avLst/>
          </a:prstGeom>
          <a:noFill/>
        </p:spPr>
        <p:txBody>
          <a:bodyPr wrap="square" rtlCol="0">
            <a:spAutoFit/>
          </a:bodyPr>
          <a:lstStyle/>
          <a:p>
            <a:r>
              <a:rPr lang="en-GB" sz="2400" b="1" dirty="0" smtClean="0">
                <a:solidFill>
                  <a:schemeClr val="accent1">
                    <a:lumMod val="75000"/>
                  </a:schemeClr>
                </a:solidFill>
              </a:rPr>
              <a:t>An example for afternoon.</a:t>
            </a:r>
            <a:endParaRPr lang="en-US" sz="2400" b="1" dirty="0">
              <a:solidFill>
                <a:schemeClr val="accent1">
                  <a:lumMod val="75000"/>
                </a:schemeClr>
              </a:solidFill>
            </a:endParaRPr>
          </a:p>
        </p:txBody>
      </p:sp>
    </p:spTree>
    <p:extLst>
      <p:ext uri="{BB962C8B-B14F-4D97-AF65-F5344CB8AC3E}">
        <p14:creationId xmlns:p14="http://schemas.microsoft.com/office/powerpoint/2010/main" val="517704015"/>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THE ORGANISATIONAL STRUCTURE</a:t>
            </a:r>
          </a:p>
        </p:txBody>
      </p:sp>
      <p:grpSp>
        <p:nvGrpSpPr>
          <p:cNvPr id="2" name="Group 5"/>
          <p:cNvGrpSpPr/>
          <p:nvPr/>
        </p:nvGrpSpPr>
        <p:grpSpPr>
          <a:xfrm>
            <a:off x="376239" y="6334443"/>
            <a:ext cx="5128449" cy="439123"/>
            <a:chOff x="71999" y="6334443"/>
            <a:chExt cx="51284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81001" y="2266950"/>
            <a:ext cx="8477250" cy="2677656"/>
          </a:xfrm>
          <a:prstGeom prst="rect">
            <a:avLst/>
          </a:prstGeom>
          <a:noFill/>
        </p:spPr>
        <p:txBody>
          <a:bodyPr wrap="square" rtlCol="0">
            <a:spAutoFit/>
          </a:bodyPr>
          <a:lstStyle/>
          <a:p>
            <a:r>
              <a:rPr lang="en-GB" sz="2400" b="1" dirty="0" smtClean="0">
                <a:solidFill>
                  <a:schemeClr val="accent1">
                    <a:lumMod val="75000"/>
                  </a:schemeClr>
                </a:solidFill>
              </a:rPr>
              <a:t>In order to protect the instruments from the weather conditions, and avoid building a large number of small laboratories, instruments will be placed in a shelter that will provide appropriate conditions for the operation of the instruments and will thus create stations for </a:t>
            </a:r>
            <a:r>
              <a:rPr lang="en-GB" sz="2400" b="1" dirty="0">
                <a:solidFill>
                  <a:schemeClr val="accent1">
                    <a:lumMod val="75000"/>
                  </a:schemeClr>
                </a:solidFill>
              </a:rPr>
              <a:t>air quality </a:t>
            </a:r>
            <a:r>
              <a:rPr lang="en-GB" sz="2400" b="1" dirty="0" smtClean="0">
                <a:solidFill>
                  <a:schemeClr val="accent1">
                    <a:lumMod val="75000"/>
                  </a:schemeClr>
                </a:solidFill>
              </a:rPr>
              <a:t>monitoring. Each station will contain the instruments for the measurement of those pollutants which have to be measured.</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46304" y="493713"/>
            <a:ext cx="929030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400" b="1" dirty="0">
                <a:solidFill>
                  <a:schemeClr val="tx2"/>
                </a:solidFill>
                <a:effectLst>
                  <a:glow>
                    <a:srgbClr val="7F7F7F">
                      <a:alpha val="35000"/>
                    </a:srgbClr>
                  </a:glow>
                </a:effectLst>
              </a:rPr>
              <a:t>4.5 </a:t>
            </a:r>
            <a:r>
              <a:rPr lang="en-GB" sz="2400" b="1" cap="all" dirty="0">
                <a:solidFill>
                  <a:schemeClr val="tx2"/>
                </a:solidFill>
                <a:effectLst>
                  <a:glow>
                    <a:srgbClr val="7F7F7F">
                      <a:alpha val="35000"/>
                    </a:srgbClr>
                  </a:glow>
                </a:effectLst>
              </a:rPr>
              <a:t>measurements of special purpose </a:t>
            </a:r>
            <a:r>
              <a:rPr lang="en-GB" sz="2400" b="1" dirty="0">
                <a:solidFill>
                  <a:schemeClr val="tx2"/>
                </a:solidFill>
                <a:effectLst>
                  <a:glow>
                    <a:srgbClr val="7F7F7F">
                      <a:alpha val="35000"/>
                    </a:srgbClr>
                  </a:glow>
                </a:effectLst>
              </a:rPr>
              <a:t>(INDUSTRIAL NETWORKS)</a:t>
            </a:r>
            <a:endParaRPr lang="hr-HR" sz="24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08993" cy="439123"/>
            <a:chOff x="71999" y="6334443"/>
            <a:chExt cx="490899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089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542925" y="1739281"/>
            <a:ext cx="8131056" cy="4062651"/>
          </a:xfrm>
          <a:prstGeom prst="rect">
            <a:avLst/>
          </a:prstGeom>
          <a:noFill/>
        </p:spPr>
        <p:txBody>
          <a:bodyPr wrap="square" rtlCol="0">
            <a:spAutoFit/>
          </a:bodyPr>
          <a:lstStyle/>
          <a:p>
            <a:r>
              <a:rPr lang="en-GB" sz="2400" b="1" dirty="0">
                <a:solidFill>
                  <a:schemeClr val="accent1">
                    <a:lumMod val="75000"/>
                  </a:schemeClr>
                </a:solidFill>
              </a:rPr>
              <a:t>It is also necessary to be very careful when assessing sources of pollution especially for PM10 in the continental part of the </a:t>
            </a:r>
            <a:r>
              <a:rPr lang="en-GB" sz="2400" b="1" dirty="0" smtClean="0">
                <a:solidFill>
                  <a:schemeClr val="accent1">
                    <a:lumMod val="75000"/>
                  </a:schemeClr>
                </a:solidFill>
              </a:rPr>
              <a:t>Croatia.</a:t>
            </a:r>
            <a:endParaRPr lang="hr-HR" sz="2400" b="1" dirty="0">
              <a:solidFill>
                <a:schemeClr val="accent1">
                  <a:lumMod val="75000"/>
                </a:schemeClr>
              </a:solidFill>
            </a:endParaRPr>
          </a:p>
          <a:p>
            <a:r>
              <a:rPr lang="en-GB" sz="2400" b="1" dirty="0" smtClean="0">
                <a:solidFill>
                  <a:schemeClr val="accent1">
                    <a:lumMod val="75000"/>
                  </a:schemeClr>
                </a:solidFill>
              </a:rPr>
              <a:t>Is mandatory to make a "study of equivalence„</a:t>
            </a:r>
            <a:endParaRPr lang="hr-HR" sz="2400" b="1" dirty="0" smtClean="0">
              <a:solidFill>
                <a:schemeClr val="accent1">
                  <a:lumMod val="75000"/>
                </a:schemeClr>
              </a:solidFill>
            </a:endParaRPr>
          </a:p>
          <a:p>
            <a:endParaRPr lang="hr-HR" sz="2400" b="1" u="sng" dirty="0" smtClean="0">
              <a:solidFill>
                <a:schemeClr val="accent1">
                  <a:lumMod val="75000"/>
                </a:schemeClr>
              </a:solidFill>
            </a:endParaRPr>
          </a:p>
          <a:p>
            <a:r>
              <a:rPr lang="en-GB" sz="2400" b="1" u="sng" dirty="0" smtClean="0">
                <a:solidFill>
                  <a:schemeClr val="accent1">
                    <a:lumMod val="75000"/>
                  </a:schemeClr>
                </a:solidFill>
              </a:rPr>
              <a:t>Case study</a:t>
            </a:r>
          </a:p>
          <a:p>
            <a:endParaRPr lang="en-GB" sz="2400" b="1" u="sng" dirty="0" smtClean="0">
              <a:solidFill>
                <a:schemeClr val="accent1">
                  <a:lumMod val="75000"/>
                </a:schemeClr>
              </a:solidFill>
            </a:endParaRPr>
          </a:p>
          <a:p>
            <a:r>
              <a:rPr lang="en-GB" b="1" u="sng" dirty="0" smtClean="0">
                <a:solidFill>
                  <a:schemeClr val="tx2">
                    <a:lumMod val="75000"/>
                  </a:schemeClr>
                </a:solidFill>
              </a:rPr>
              <a:t>"</a:t>
            </a:r>
            <a:r>
              <a:rPr lang="en-GB" b="1" u="sng" cap="all" dirty="0" smtClean="0">
                <a:solidFill>
                  <a:schemeClr val="tx2">
                    <a:lumMod val="75000"/>
                  </a:schemeClr>
                </a:solidFill>
              </a:rPr>
              <a:t>analysis of the IMPACT of the </a:t>
            </a:r>
            <a:r>
              <a:rPr lang="hr-HR" b="1" u="sng" cap="all" dirty="0" smtClean="0">
                <a:solidFill>
                  <a:schemeClr val="tx2">
                    <a:lumMod val="75000"/>
                  </a:schemeClr>
                </a:solidFill>
              </a:rPr>
              <a:t>ZAGREB </a:t>
            </a:r>
            <a:r>
              <a:rPr lang="en-GB" b="1" u="sng" cap="all" dirty="0" smtClean="0">
                <a:solidFill>
                  <a:schemeClr val="tx2">
                    <a:lumMod val="75000"/>
                  </a:schemeClr>
                </a:solidFill>
              </a:rPr>
              <a:t>INTERNATIONAL AIRPORT on AIR QUALITY</a:t>
            </a:r>
            <a:r>
              <a:rPr lang="en-GB" b="1" u="sng" dirty="0" smtClean="0">
                <a:solidFill>
                  <a:schemeClr val="tx2">
                    <a:lumMod val="75000"/>
                  </a:schemeClr>
                </a:solidFill>
              </a:rPr>
              <a:t>„</a:t>
            </a:r>
          </a:p>
          <a:p>
            <a:endParaRPr lang="hr-HR" b="1" u="sng" dirty="0" smtClean="0">
              <a:solidFill>
                <a:schemeClr val="tx2">
                  <a:lumMod val="75000"/>
                </a:schemeClr>
              </a:solidFill>
            </a:endParaRPr>
          </a:p>
          <a:p>
            <a:r>
              <a:rPr lang="hr-HR" b="1" i="1" dirty="0" smtClean="0">
                <a:solidFill>
                  <a:schemeClr val="tx2">
                    <a:lumMod val="75000"/>
                  </a:schemeClr>
                </a:solidFill>
              </a:rPr>
              <a:t>„</a:t>
            </a:r>
            <a:r>
              <a:rPr lang="en-GB" b="1" i="1" dirty="0" smtClean="0">
                <a:solidFill>
                  <a:schemeClr val="tx2">
                    <a:lumMod val="75000"/>
                  </a:schemeClr>
                </a:solidFill>
              </a:rPr>
              <a:t>THE ANALYSIS OF THE IMPACT OF WASTE LANDFILL PRUDINEC/JAKUŠEVAC ON AIR QUALITY IN THE VILLAGE OF JAKUŠEVAC"</a:t>
            </a:r>
            <a:endParaRPr lang="hr-HR" b="1" dirty="0" smtClean="0">
              <a:solidFill>
                <a:schemeClr val="tx2">
                  <a:lumMod val="75000"/>
                </a:schemeClr>
              </a:solidFill>
            </a:endParaRPr>
          </a:p>
        </p:txBody>
      </p:sp>
    </p:spTree>
    <p:extLst>
      <p:ext uri="{BB962C8B-B14F-4D97-AF65-F5344CB8AC3E}">
        <p14:creationId xmlns:p14="http://schemas.microsoft.com/office/powerpoint/2010/main" val="3274601010"/>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406311847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1001" y="4819650"/>
            <a:ext cx="8591550" cy="914400"/>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THE ORGANISATIONAL STRUCTURE</a:t>
            </a:r>
          </a:p>
        </p:txBody>
      </p:sp>
      <p:grpSp>
        <p:nvGrpSpPr>
          <p:cNvPr id="2" name="Group 5"/>
          <p:cNvGrpSpPr/>
          <p:nvPr/>
        </p:nvGrpSpPr>
        <p:grpSpPr>
          <a:xfrm>
            <a:off x="376239" y="6362429"/>
            <a:ext cx="5238177" cy="411137"/>
            <a:chOff x="71999" y="6362429"/>
            <a:chExt cx="5238177" cy="411137"/>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401277"/>
              <a:ext cx="5238177" cy="372289"/>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523875" y="1914525"/>
            <a:ext cx="8296275" cy="3785652"/>
          </a:xfrm>
          <a:prstGeom prst="rect">
            <a:avLst/>
          </a:prstGeom>
          <a:noFill/>
        </p:spPr>
        <p:txBody>
          <a:bodyPr wrap="square" rtlCol="0">
            <a:spAutoFit/>
          </a:bodyPr>
          <a:lstStyle/>
          <a:p>
            <a:r>
              <a:rPr lang="en-GB" sz="2400" b="1" dirty="0">
                <a:solidFill>
                  <a:schemeClr val="accent1">
                    <a:lumMod val="75000"/>
                  </a:schemeClr>
                </a:solidFill>
              </a:rPr>
              <a:t>During the </a:t>
            </a:r>
            <a:r>
              <a:rPr lang="en-GB" sz="2400" b="1" dirty="0" smtClean="0">
                <a:solidFill>
                  <a:schemeClr val="accent1">
                    <a:lumMod val="75000"/>
                  </a:schemeClr>
                </a:solidFill>
              </a:rPr>
              <a:t>measurement the </a:t>
            </a:r>
            <a:r>
              <a:rPr lang="en-GB" sz="2400" b="1" dirty="0">
                <a:solidFill>
                  <a:schemeClr val="accent1">
                    <a:lumMod val="75000"/>
                  </a:schemeClr>
                </a:solidFill>
              </a:rPr>
              <a:t>instruments, often located at different locations, generate a lot of </a:t>
            </a:r>
            <a:r>
              <a:rPr lang="en-GB" sz="2400" b="1" dirty="0" smtClean="0">
                <a:solidFill>
                  <a:schemeClr val="accent1">
                    <a:lumMod val="75000"/>
                  </a:schemeClr>
                </a:solidFill>
              </a:rPr>
              <a:t>measuring data</a:t>
            </a:r>
            <a:r>
              <a:rPr lang="en-GB" sz="2400" b="1" dirty="0">
                <a:solidFill>
                  <a:schemeClr val="accent1">
                    <a:lumMod val="75000"/>
                  </a:schemeClr>
                </a:solidFill>
              </a:rPr>
              <a:t>. That's why modern IT technology is used and all the instruments from all the stations are connected to a computer that accepts their measurement results and keeps them in one place in one </a:t>
            </a:r>
            <a:r>
              <a:rPr lang="en-GB" sz="2400" b="1" dirty="0" err="1" smtClean="0">
                <a:solidFill>
                  <a:schemeClr val="accent1">
                    <a:lumMod val="75000"/>
                  </a:schemeClr>
                </a:solidFill>
              </a:rPr>
              <a:t>laboratoty</a:t>
            </a:r>
            <a:r>
              <a:rPr lang="en-GB" sz="2400" b="1" dirty="0" smtClean="0">
                <a:solidFill>
                  <a:schemeClr val="accent1">
                    <a:lumMod val="75000"/>
                  </a:schemeClr>
                </a:solidFill>
              </a:rPr>
              <a:t>.</a:t>
            </a:r>
          </a:p>
          <a:p>
            <a:pPr algn="ctr"/>
            <a:endParaRPr lang="en-GB" sz="2400" b="1" dirty="0">
              <a:solidFill>
                <a:schemeClr val="accent1">
                  <a:lumMod val="75000"/>
                </a:schemeClr>
              </a:solidFill>
            </a:endParaRPr>
          </a:p>
          <a:p>
            <a:pPr algn="ctr"/>
            <a:endParaRPr lang="en-GB" sz="2400" b="1" dirty="0" smtClean="0">
              <a:solidFill>
                <a:schemeClr val="accent1">
                  <a:lumMod val="75000"/>
                </a:schemeClr>
              </a:solidFill>
            </a:endParaRPr>
          </a:p>
          <a:p>
            <a:pPr algn="ctr"/>
            <a:r>
              <a:rPr lang="en-GB" sz="2400" b="1" dirty="0" smtClean="0">
                <a:solidFill>
                  <a:schemeClr val="accent1">
                    <a:lumMod val="75000"/>
                  </a:schemeClr>
                </a:solidFill>
              </a:rPr>
              <a:t>All of the above mentioned elements together make </a:t>
            </a:r>
            <a:r>
              <a:rPr lang="en-GB" sz="2400" b="1" dirty="0">
                <a:solidFill>
                  <a:schemeClr val="accent1">
                    <a:lumMod val="75000"/>
                  </a:schemeClr>
                </a:solidFill>
              </a:rPr>
              <a:t>the air </a:t>
            </a:r>
            <a:r>
              <a:rPr lang="en-GB" sz="2400" b="1" dirty="0" smtClean="0">
                <a:solidFill>
                  <a:schemeClr val="accent1">
                    <a:lumMod val="75000"/>
                  </a:schemeClr>
                </a:solidFill>
              </a:rPr>
              <a:t>quality monitoring network</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76275" y="1819275"/>
            <a:ext cx="7943850" cy="1943100"/>
          </a:xfrm>
          <a:prstGeom prst="rect">
            <a:avLst/>
          </a:prstGeom>
          <a:solidFill>
            <a:schemeClr val="accent6">
              <a:lumMod val="60000"/>
              <a:lumOff val="40000"/>
            </a:schemeClr>
          </a:solidFill>
          <a:ln>
            <a:solidFill>
              <a:schemeClr val="accent6">
                <a:lumMod val="60000"/>
                <a:lumOff val="4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THE ORGANISATIONAL STRUCTURE</a:t>
            </a:r>
          </a:p>
        </p:txBody>
      </p:sp>
      <p:grpSp>
        <p:nvGrpSpPr>
          <p:cNvPr id="2" name="Group 5"/>
          <p:cNvGrpSpPr/>
          <p:nvPr/>
        </p:nvGrpSpPr>
        <p:grpSpPr>
          <a:xfrm>
            <a:off x="376239" y="6334443"/>
            <a:ext cx="5146737" cy="439123"/>
            <a:chOff x="71999" y="6334443"/>
            <a:chExt cx="51467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467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800100" y="1790700"/>
            <a:ext cx="7810500" cy="3416320"/>
          </a:xfrm>
          <a:prstGeom prst="rect">
            <a:avLst/>
          </a:prstGeom>
          <a:noFill/>
        </p:spPr>
        <p:txBody>
          <a:bodyPr wrap="square" rtlCol="0">
            <a:spAutoFit/>
          </a:bodyPr>
          <a:lstStyle/>
          <a:p>
            <a:r>
              <a:rPr lang="en-GB" sz="2400" b="1" dirty="0" smtClean="0">
                <a:solidFill>
                  <a:schemeClr val="accent1">
                    <a:lumMod val="75000"/>
                  </a:schemeClr>
                </a:solidFill>
              </a:rPr>
              <a:t>So, air </a:t>
            </a:r>
            <a:r>
              <a:rPr lang="en-GB" sz="2400" b="1" dirty="0">
                <a:solidFill>
                  <a:schemeClr val="accent1">
                    <a:lumMod val="75000"/>
                  </a:schemeClr>
                </a:solidFill>
              </a:rPr>
              <a:t>quality </a:t>
            </a:r>
            <a:r>
              <a:rPr lang="en-GB" sz="2400" b="1" dirty="0" smtClean="0">
                <a:solidFill>
                  <a:schemeClr val="accent1">
                    <a:lumMod val="75000"/>
                  </a:schemeClr>
                </a:solidFill>
              </a:rPr>
              <a:t>monitoring networks are the measuring systems which consist of measuring stations connected to the central computer, which, with the help of a software application, communicates with stations, downloads and saves the results.</a:t>
            </a:r>
            <a:r>
              <a:rPr lang="hr-HR" sz="2400" b="1" dirty="0" smtClean="0">
                <a:solidFill>
                  <a:schemeClr val="accent1">
                    <a:lumMod val="75000"/>
                  </a:schemeClr>
                </a:solidFill>
              </a:rPr>
              <a:t> </a:t>
            </a:r>
          </a:p>
          <a:p>
            <a:endParaRPr lang="hr-HR" sz="2400" dirty="0" smtClean="0">
              <a:solidFill>
                <a:schemeClr val="accent1">
                  <a:lumMod val="75000"/>
                </a:schemeClr>
              </a:solidFill>
            </a:endParaRPr>
          </a:p>
          <a:p>
            <a:r>
              <a:rPr lang="en-GB" sz="2400" dirty="0" smtClean="0">
                <a:solidFill>
                  <a:schemeClr val="accent1">
                    <a:lumMod val="75000"/>
                  </a:schemeClr>
                </a:solidFill>
              </a:rPr>
              <a:t>Example of a network that consists of three stations is shown in Figure 1, and the example of data flow from the station to the user in Figure 2.</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THE ORGANISATIONAL STRUCTURE</a:t>
            </a:r>
          </a:p>
        </p:txBody>
      </p:sp>
      <p:grpSp>
        <p:nvGrpSpPr>
          <p:cNvPr id="2" name="Group 5"/>
          <p:cNvGrpSpPr/>
          <p:nvPr/>
        </p:nvGrpSpPr>
        <p:grpSpPr>
          <a:xfrm>
            <a:off x="376239" y="6334443"/>
            <a:ext cx="5265609" cy="439123"/>
            <a:chOff x="71999" y="6334443"/>
            <a:chExt cx="526560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6560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2" name="Picture 8"/>
          <p:cNvPicPr>
            <a:picLocks noChangeAspect="1" noChangeArrowheads="1"/>
          </p:cNvPicPr>
          <p:nvPr/>
        </p:nvPicPr>
        <p:blipFill>
          <a:blip r:embed="rId4" cstate="print"/>
          <a:srcRect/>
          <a:stretch>
            <a:fillRect/>
          </a:stretch>
        </p:blipFill>
        <p:spPr bwMode="auto">
          <a:xfrm>
            <a:off x="1868128" y="1346201"/>
            <a:ext cx="5548671" cy="4159250"/>
          </a:xfrm>
          <a:prstGeom prst="rect">
            <a:avLst/>
          </a:prstGeom>
          <a:noFill/>
          <a:ln w="9525">
            <a:noFill/>
            <a:miter lim="800000"/>
            <a:headEnd/>
            <a:tailEnd/>
          </a:ln>
        </p:spPr>
      </p:pic>
      <p:sp>
        <p:nvSpPr>
          <p:cNvPr id="13" name="TextBox 12"/>
          <p:cNvSpPr txBox="1"/>
          <p:nvPr/>
        </p:nvSpPr>
        <p:spPr>
          <a:xfrm>
            <a:off x="952500" y="5762625"/>
            <a:ext cx="7296150" cy="461665"/>
          </a:xfrm>
          <a:prstGeom prst="rect">
            <a:avLst/>
          </a:prstGeom>
          <a:noFill/>
        </p:spPr>
        <p:txBody>
          <a:bodyPr wrap="square" rtlCol="0">
            <a:spAutoFit/>
          </a:bodyPr>
          <a:lstStyle/>
          <a:p>
            <a:pPr algn="ctr"/>
            <a:r>
              <a:rPr lang="en-GB" sz="2400" b="1" dirty="0" smtClean="0">
                <a:solidFill>
                  <a:schemeClr val="accent1">
                    <a:lumMod val="75000"/>
                  </a:schemeClr>
                </a:solidFill>
              </a:rPr>
              <a:t>Figure 1. Air quality monitoring network</a:t>
            </a:r>
            <a:endParaRPr lang="hr-HR" sz="2400"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4.2 THE ORGANISATIONAL STRUCTURE</a:t>
            </a:r>
          </a:p>
        </p:txBody>
      </p:sp>
      <p:grpSp>
        <p:nvGrpSpPr>
          <p:cNvPr id="2" name="Group 5"/>
          <p:cNvGrpSpPr/>
          <p:nvPr/>
        </p:nvGrpSpPr>
        <p:grpSpPr>
          <a:xfrm>
            <a:off x="376239" y="6334443"/>
            <a:ext cx="5183313" cy="439123"/>
            <a:chOff x="71999" y="6334443"/>
            <a:chExt cx="51833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833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942975" y="5419725"/>
            <a:ext cx="7296150" cy="830997"/>
          </a:xfrm>
          <a:prstGeom prst="rect">
            <a:avLst/>
          </a:prstGeom>
          <a:noFill/>
        </p:spPr>
        <p:txBody>
          <a:bodyPr wrap="square" rtlCol="0">
            <a:spAutoFit/>
          </a:bodyPr>
          <a:lstStyle/>
          <a:p>
            <a:pPr algn="ctr"/>
            <a:r>
              <a:rPr lang="en-GB" sz="2400" b="1" dirty="0" smtClean="0">
                <a:solidFill>
                  <a:schemeClr val="accent1">
                    <a:lumMod val="75000"/>
                  </a:schemeClr>
                </a:solidFill>
              </a:rPr>
              <a:t>Figure 2. Example of data flow from the station to the user</a:t>
            </a:r>
            <a:endParaRPr lang="hr-HR" sz="2400" dirty="0">
              <a:solidFill>
                <a:schemeClr val="accent1">
                  <a:lumMod val="75000"/>
                </a:schemeClr>
              </a:solidFil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2154" y="1379121"/>
            <a:ext cx="4710885" cy="4040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10690</TotalTime>
  <Words>3127</Words>
  <Application>Microsoft Office PowerPoint</Application>
  <PresentationFormat>On-screen Show (4:3)</PresentationFormat>
  <Paragraphs>304</Paragraphs>
  <Slides>51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 Narrow</vt:lpstr>
      <vt:lpstr>Calibri</vt:lpstr>
      <vt:lpstr>Cambria Math</vt:lpstr>
      <vt:lpstr>Times New Roman</vt:lpstr>
      <vt:lpstr>Wingdings</vt:lpstr>
      <vt:lpstr>Office Theme</vt:lpstr>
      <vt:lpstr>PowerPoint Presentation</vt:lpstr>
      <vt:lpstr>Theme 4: Networks</vt:lpstr>
      <vt:lpstr>    4.1 WHAT ARE THE AIR QUALITY MONITORING NETWORKS? </vt:lpstr>
      <vt:lpstr>    4.1 WHAT ARE THE AIR QUALITY MONITORING NETWORKS? </vt:lpstr>
      <vt:lpstr>    4.2 THE ORGANISATIONAL STRUCTURE</vt:lpstr>
      <vt:lpstr>    4.2 THE ORGANISATIONAL STRUCTURE</vt:lpstr>
      <vt:lpstr>    4.2 THE ORGANISATIONAL STRUCTURE</vt:lpstr>
      <vt:lpstr>    4.2 THE ORGANISATIONAL STRUCTURE</vt:lpstr>
      <vt:lpstr>    4.2 THE ORGANISATIONAL STRUCTURE</vt:lpstr>
      <vt:lpstr>    4.3 AIR QUALITY MONITORING STATE NETWORK </vt:lpstr>
      <vt:lpstr>4.3 AIR QUALITY MONITORING STATE NETWORK </vt:lpstr>
      <vt:lpstr>  4.3 AIR QUALITY MONITORING STATE NETWORK </vt:lpstr>
      <vt:lpstr>4.3 AIR QUALITY MONITORING STATE NETWORK </vt:lpstr>
      <vt:lpstr>    4.3 AIR QUALITY MONITORING STATE NETWORK </vt:lpstr>
      <vt:lpstr>4.3 AIR QUALITY MONITORING STATE NETWORK</vt:lpstr>
      <vt:lpstr> 4.3 AIR QUALITY MONITORING STATE NETWORK</vt:lpstr>
      <vt:lpstr> 4.3 AIR QUALITY MONITORING STATE NETWORK</vt:lpstr>
      <vt:lpstr>4.3 AIR QUALITY MONITORING STATE NETWORK</vt:lpstr>
      <vt:lpstr>    4.3 AIR QUALITY MONITORING STATE NETWORK</vt:lpstr>
      <vt:lpstr>4.3 AIR QUALITY MONITORING STATE NETWORK</vt:lpstr>
      <vt:lpstr>    4.3 AIR QUALITY MONITORING STATE NETWORK</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4.4 LOCAL NETWORK FOR AIR QUALITY MONITORING</vt:lpstr>
      <vt:lpstr>    4.5 measurements of special purpose (INDUSTRIAL NETWORKS)</vt:lpstr>
      <vt:lpstr>    4.5 measurements of special purpose (INDUSTRIAL NETWORKS)</vt:lpstr>
      <vt:lpstr>    4.5 measurements of special purpose (INDUSTRIAL NETWORKS)</vt:lpstr>
      <vt:lpstr>    4.5 measurements of special purpose (INDUSTRIAL NETWORKS)</vt:lpstr>
      <vt:lpstr>4.5 measurements of special purpose (INDUSTRIAL NETWORKS)</vt:lpstr>
      <vt:lpstr>    4.5 measurements of special purpose (INDUSTRIAL NETWORKS)</vt:lpstr>
      <vt:lpstr> 4.5 measurements of special purpose (INDUSTRIAL NETWORKS)</vt:lpstr>
      <vt:lpstr>    4.5 measurements of special purpose (INDUSTRIAL NETWORKS)</vt:lpstr>
      <vt:lpstr>    4.5 measurements of special purpose (INDUSTRIAL NETWORKS)</vt:lpstr>
      <vt:lpstr>    4.5 measurements of special purpose (INDUSTRIAL NETWORKS)</vt:lpstr>
      <vt:lpstr>    4.5 measurements of special purpose (INDUSTRIAL NETWORKS)</vt:lpstr>
      <vt:lpstr>    4.5 measurements of special purpose (INDUSTRIAL NETWORKS)</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706</cp:revision>
  <dcterms:created xsi:type="dcterms:W3CDTF">2011-04-14T13:56:18Z</dcterms:created>
  <dcterms:modified xsi:type="dcterms:W3CDTF">2018-06-04T12:25:31Z</dcterms:modified>
</cp:coreProperties>
</file>